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  <p:sldId id="258" r:id="rId8"/>
    <p:sldId id="261" r:id="rId9"/>
    <p:sldId id="262" r:id="rId10"/>
    <p:sldId id="263" r:id="rId11"/>
    <p:sldId id="264" r:id="rId12"/>
    <p:sldId id="265" r:id="rId13"/>
    <p:sldId id="260" r:id="rId14"/>
    <p:sldId id="26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bbie Greenough" initials="DG" lastIdx="1" clrIdx="0">
    <p:extLst>
      <p:ext uri="{19B8F6BF-5375-455C-9EA6-DF929625EA0E}">
        <p15:presenceInfo xmlns:p15="http://schemas.microsoft.com/office/powerpoint/2012/main" userId="S-1-5-21-1275210071-152049171-1060284298-752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D"/>
    <a:srgbClr val="FFCCCC"/>
    <a:srgbClr val="EDE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ustomXml" Target="../customXml/item4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windon.gov.uk/info/20043/child_protection/43/children_and_families_contact_swindon" TargetMode="External"/><Relationship Id="rId1" Type="http://schemas.openxmlformats.org/officeDocument/2006/relationships/hyperlink" Target="https://www.wiltshire.police.uk/advice/advice-and-information/t/prevent/prevent/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windon.gov.uk/info/20043/child_protection/43/children_and_families_contact_swindon" TargetMode="External"/><Relationship Id="rId1" Type="http://schemas.openxmlformats.org/officeDocument/2006/relationships/hyperlink" Target="https://www.wiltshire.police.uk/advice/advice-and-information/t/prevent/prevent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6609CD-D703-4268-B2DC-193EFB12E225}" type="doc">
      <dgm:prSet loTypeId="urn:microsoft.com/office/officeart/2005/8/layout/chevron2" loCatId="process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en-GB"/>
        </a:p>
      </dgm:t>
    </dgm:pt>
    <dgm:pt modelId="{BF15D686-5345-4EE1-BAC1-62CADFACE5BF}">
      <dgm:prSet custT="1"/>
      <dgm:spPr/>
      <dgm:t>
        <a:bodyPr/>
        <a:lstStyle/>
        <a:p>
          <a:endParaRPr lang="en-GB" sz="1400" b="0" dirty="0"/>
        </a:p>
      </dgm:t>
    </dgm:pt>
    <dgm:pt modelId="{ABC02715-8D27-459B-B2B7-407D8E8AF6BC}" type="parTrans" cxnId="{900D98DC-81E4-48C9-B296-9E1F75C1D9A0}">
      <dgm:prSet/>
      <dgm:spPr/>
      <dgm:t>
        <a:bodyPr/>
        <a:lstStyle/>
        <a:p>
          <a:endParaRPr lang="en-GB"/>
        </a:p>
      </dgm:t>
    </dgm:pt>
    <dgm:pt modelId="{6506279A-D591-4B87-A1FF-E28860C878A6}" type="sibTrans" cxnId="{900D98DC-81E4-48C9-B296-9E1F75C1D9A0}">
      <dgm:prSet/>
      <dgm:spPr/>
      <dgm:t>
        <a:bodyPr/>
        <a:lstStyle/>
        <a:p>
          <a:endParaRPr lang="en-GB"/>
        </a:p>
      </dgm:t>
    </dgm:pt>
    <dgm:pt modelId="{F6270FF6-6C15-4241-99B9-12FA5124E905}">
      <dgm:prSet custT="1"/>
      <dgm:spPr/>
      <dgm:t>
        <a:bodyPr/>
        <a:lstStyle/>
        <a:p>
          <a:endParaRPr lang="en-GB" sz="1600" b="0" dirty="0"/>
        </a:p>
      </dgm:t>
    </dgm:pt>
    <dgm:pt modelId="{1D3D9473-C1BD-41DE-BB74-DEAE2DD045D1}" type="parTrans" cxnId="{01D53890-CD34-46B8-952E-A3A579686936}">
      <dgm:prSet/>
      <dgm:spPr/>
      <dgm:t>
        <a:bodyPr/>
        <a:lstStyle/>
        <a:p>
          <a:endParaRPr lang="en-GB"/>
        </a:p>
      </dgm:t>
    </dgm:pt>
    <dgm:pt modelId="{D4B0A4BC-C6F6-4AFC-B4B7-2F5CB237E6BB}" type="sibTrans" cxnId="{01D53890-CD34-46B8-952E-A3A579686936}">
      <dgm:prSet/>
      <dgm:spPr/>
      <dgm:t>
        <a:bodyPr/>
        <a:lstStyle/>
        <a:p>
          <a:endParaRPr lang="en-GB"/>
        </a:p>
      </dgm:t>
    </dgm:pt>
    <dgm:pt modelId="{73CCF7A5-1101-4F8A-B7CF-0A7FE3AA3B2C}">
      <dgm:prSet custT="1"/>
      <dgm:spPr/>
      <dgm:t>
        <a:bodyPr/>
        <a:lstStyle/>
        <a:p>
          <a:r>
            <a:rPr lang="en-GB" sz="1400" b="0" dirty="0"/>
            <a:t>Concern identified and discussed with Safeguarding or Prevent Lead</a:t>
          </a:r>
        </a:p>
      </dgm:t>
    </dgm:pt>
    <dgm:pt modelId="{10D381BD-2507-43F0-B968-18052147E730}" type="parTrans" cxnId="{6130B4EB-F2C2-4E6E-9666-63926A5F0525}">
      <dgm:prSet/>
      <dgm:spPr/>
      <dgm:t>
        <a:bodyPr/>
        <a:lstStyle/>
        <a:p>
          <a:endParaRPr lang="en-GB"/>
        </a:p>
      </dgm:t>
    </dgm:pt>
    <dgm:pt modelId="{446FBD0A-5FAA-4FCF-9E0B-CEEDD9B4270A}" type="sibTrans" cxnId="{6130B4EB-F2C2-4E6E-9666-63926A5F0525}">
      <dgm:prSet/>
      <dgm:spPr/>
      <dgm:t>
        <a:bodyPr/>
        <a:lstStyle/>
        <a:p>
          <a:endParaRPr lang="en-GB"/>
        </a:p>
      </dgm:t>
    </dgm:pt>
    <dgm:pt modelId="{0BE5974F-F33A-443C-BCA3-EA89FE8BC419}">
      <dgm:prSet custT="1"/>
      <dgm:spPr/>
      <dgm:t>
        <a:bodyPr/>
        <a:lstStyle/>
        <a:p>
          <a:r>
            <a:rPr lang="en-GB" sz="1400" b="0"/>
            <a:t>Concern referred to local Prevent team via </a:t>
          </a:r>
          <a:r>
            <a:rPr lang="en-GB" sz="1400" b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Prevent Referral</a:t>
          </a:r>
          <a:endParaRPr lang="en-GB" sz="1400" b="0" dirty="0"/>
        </a:p>
      </dgm:t>
    </dgm:pt>
    <dgm:pt modelId="{F8EECBDB-C166-4297-8B6B-3D7AE229AF68}" type="parTrans" cxnId="{C749633C-5271-45F5-8D3F-1C10C32CEBD4}">
      <dgm:prSet/>
      <dgm:spPr/>
      <dgm:t>
        <a:bodyPr/>
        <a:lstStyle/>
        <a:p>
          <a:endParaRPr lang="en-GB"/>
        </a:p>
      </dgm:t>
    </dgm:pt>
    <dgm:pt modelId="{AE404757-E8EA-4385-B86C-72DEBE75EDCF}" type="sibTrans" cxnId="{C749633C-5271-45F5-8D3F-1C10C32CEBD4}">
      <dgm:prSet/>
      <dgm:spPr/>
      <dgm:t>
        <a:bodyPr/>
        <a:lstStyle/>
        <a:p>
          <a:endParaRPr lang="en-GB"/>
        </a:p>
      </dgm:t>
    </dgm:pt>
    <dgm:pt modelId="{490C1216-FEBB-4AC6-A3DC-CCC0AC778C62}">
      <dgm:prSet custT="1"/>
      <dgm:spPr/>
      <dgm:t>
        <a:bodyPr/>
        <a:lstStyle/>
        <a:p>
          <a:endParaRPr lang="en-GB" sz="1400" b="0" dirty="0"/>
        </a:p>
      </dgm:t>
    </dgm:pt>
    <dgm:pt modelId="{A0AFAEF5-B256-4516-A551-EACC324E7F3F}" type="parTrans" cxnId="{99D02586-9A11-40DB-ACE6-F3C178B07C89}">
      <dgm:prSet/>
      <dgm:spPr/>
      <dgm:t>
        <a:bodyPr/>
        <a:lstStyle/>
        <a:p>
          <a:endParaRPr lang="en-GB"/>
        </a:p>
      </dgm:t>
    </dgm:pt>
    <dgm:pt modelId="{398961EF-40DC-4F0C-A01E-E5D2845453E6}" type="sibTrans" cxnId="{99D02586-9A11-40DB-ACE6-F3C178B07C89}">
      <dgm:prSet/>
      <dgm:spPr/>
      <dgm:t>
        <a:bodyPr/>
        <a:lstStyle/>
        <a:p>
          <a:endParaRPr lang="en-GB"/>
        </a:p>
      </dgm:t>
    </dgm:pt>
    <dgm:pt modelId="{ED448DBB-FEE1-49AD-84EB-33C1955D55AA}">
      <dgm:prSet custT="1"/>
      <dgm:spPr/>
      <dgm:t>
        <a:bodyPr/>
        <a:lstStyle/>
        <a:p>
          <a:r>
            <a:rPr lang="en-GB" sz="1400" b="0"/>
            <a:t>Police intelligence gather information, assess risk and whether the individual is suitable for Channel.  (If there are safeguarding concerns but no relevance to counter terrorism they will be referred to </a:t>
          </a:r>
          <a:r>
            <a:rPr lang="en-GB" sz="1400" b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Swindon</a:t>
          </a:r>
          <a:endParaRPr lang="en-GB" sz="1400" b="0" dirty="0"/>
        </a:p>
      </dgm:t>
    </dgm:pt>
    <dgm:pt modelId="{00AC76A4-A938-4A24-B800-DC574A6D1473}" type="parTrans" cxnId="{0F36E003-44D2-4F6C-B020-C1BFC7778F09}">
      <dgm:prSet/>
      <dgm:spPr/>
      <dgm:t>
        <a:bodyPr/>
        <a:lstStyle/>
        <a:p>
          <a:endParaRPr lang="en-GB"/>
        </a:p>
      </dgm:t>
    </dgm:pt>
    <dgm:pt modelId="{AE95037E-8C10-4575-B4EA-013E65FCD7C0}" type="sibTrans" cxnId="{0F36E003-44D2-4F6C-B020-C1BFC7778F09}">
      <dgm:prSet/>
      <dgm:spPr/>
      <dgm:t>
        <a:bodyPr/>
        <a:lstStyle/>
        <a:p>
          <a:endParaRPr lang="en-GB"/>
        </a:p>
      </dgm:t>
    </dgm:pt>
    <dgm:pt modelId="{FE531011-EF06-453C-8322-B6D8289A3DCA}">
      <dgm:prSet custT="1"/>
      <dgm:spPr/>
      <dgm:t>
        <a:bodyPr/>
        <a:lstStyle/>
        <a:p>
          <a:r>
            <a:rPr lang="en-GB" sz="1400" b="0" dirty="0"/>
            <a:t>If there are additional safeguarding concerns please refer to </a:t>
          </a:r>
          <a:r>
            <a:rPr lang="en-GB" sz="1400" b="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Swindon</a:t>
          </a:r>
          <a:r>
            <a:rPr lang="en-GB" sz="1400" b="0" dirty="0"/>
            <a:t> or other relevant MASH team </a:t>
          </a:r>
        </a:p>
      </dgm:t>
    </dgm:pt>
    <dgm:pt modelId="{7AC26227-75DC-41AF-91F4-31DFD08F5293}" type="parTrans" cxnId="{80ED7761-94EA-443E-B803-D55E90D221C7}">
      <dgm:prSet/>
      <dgm:spPr/>
      <dgm:t>
        <a:bodyPr/>
        <a:lstStyle/>
        <a:p>
          <a:endParaRPr lang="en-GB"/>
        </a:p>
      </dgm:t>
    </dgm:pt>
    <dgm:pt modelId="{DFC4DE35-DAAD-4EDC-B30C-2D3FD946E311}" type="sibTrans" cxnId="{80ED7761-94EA-443E-B803-D55E90D221C7}">
      <dgm:prSet/>
      <dgm:spPr/>
      <dgm:t>
        <a:bodyPr/>
        <a:lstStyle/>
        <a:p>
          <a:endParaRPr lang="en-GB"/>
        </a:p>
      </dgm:t>
    </dgm:pt>
    <dgm:pt modelId="{8A14AA8C-6D7D-461B-B808-609DAB0845A4}">
      <dgm:prSet custT="1"/>
      <dgm:spPr/>
      <dgm:t>
        <a:bodyPr/>
        <a:lstStyle/>
        <a:p>
          <a:r>
            <a:rPr lang="en-GB" sz="1400" b="0"/>
            <a:t>If Counter Terrorism Policing South West deem the individual suitable to receive Channel support, they will refer to the local authority chaired Channel Panel</a:t>
          </a:r>
          <a:endParaRPr lang="en-GB" sz="1400" b="0" dirty="0"/>
        </a:p>
      </dgm:t>
    </dgm:pt>
    <dgm:pt modelId="{DB4E6977-3B66-4FA0-A6BF-1FC1563BD79F}" type="parTrans" cxnId="{E4F47AF4-CEB9-4247-BB85-2BAC5464A183}">
      <dgm:prSet/>
      <dgm:spPr/>
      <dgm:t>
        <a:bodyPr/>
        <a:lstStyle/>
        <a:p>
          <a:endParaRPr lang="en-GB"/>
        </a:p>
      </dgm:t>
    </dgm:pt>
    <dgm:pt modelId="{7FE1C78E-1544-4FA8-BA78-6783FD0EC905}" type="sibTrans" cxnId="{E4F47AF4-CEB9-4247-BB85-2BAC5464A183}">
      <dgm:prSet/>
      <dgm:spPr/>
      <dgm:t>
        <a:bodyPr/>
        <a:lstStyle/>
        <a:p>
          <a:endParaRPr lang="en-GB"/>
        </a:p>
      </dgm:t>
    </dgm:pt>
    <dgm:pt modelId="{5AC7AD85-175A-489C-8176-427A94BE0B28}">
      <dgm:prSet custT="1"/>
      <dgm:spPr/>
      <dgm:t>
        <a:bodyPr/>
        <a:lstStyle/>
        <a:p>
          <a:endParaRPr lang="en-GB" sz="1400" b="0" dirty="0">
            <a:solidFill>
              <a:schemeClr val="tx2">
                <a:lumMod val="75000"/>
              </a:schemeClr>
            </a:solidFill>
          </a:endParaRPr>
        </a:p>
      </dgm:t>
    </dgm:pt>
    <dgm:pt modelId="{AFCBD38F-836D-4FFA-96FA-4D4BE43D5FAC}" type="parTrans" cxnId="{0C3F9007-0C22-49F6-9C9C-654B6B862A18}">
      <dgm:prSet/>
      <dgm:spPr/>
      <dgm:t>
        <a:bodyPr/>
        <a:lstStyle/>
        <a:p>
          <a:endParaRPr lang="en-GB"/>
        </a:p>
      </dgm:t>
    </dgm:pt>
    <dgm:pt modelId="{F286360B-9FC9-47B1-91EE-2137579E873A}" type="sibTrans" cxnId="{0C3F9007-0C22-49F6-9C9C-654B6B862A18}">
      <dgm:prSet/>
      <dgm:spPr/>
      <dgm:t>
        <a:bodyPr/>
        <a:lstStyle/>
        <a:p>
          <a:endParaRPr lang="en-GB"/>
        </a:p>
      </dgm:t>
    </dgm:pt>
    <dgm:pt modelId="{6D47C91E-4B18-45CC-8C7A-95EF09807DFB}">
      <dgm:prSet custT="1"/>
      <dgm:spPr/>
      <dgm:t>
        <a:bodyPr/>
        <a:lstStyle/>
        <a:p>
          <a:endParaRPr lang="en-GB" sz="1400" b="0" dirty="0">
            <a:solidFill>
              <a:schemeClr val="tx2">
                <a:lumMod val="75000"/>
              </a:schemeClr>
            </a:solidFill>
          </a:endParaRPr>
        </a:p>
      </dgm:t>
    </dgm:pt>
    <dgm:pt modelId="{D05F94E9-C3A0-42A6-943B-16DA2B955BF4}" type="parTrans" cxnId="{3A6854A3-907D-4332-B1E2-89A1CFBE1279}">
      <dgm:prSet/>
      <dgm:spPr/>
      <dgm:t>
        <a:bodyPr/>
        <a:lstStyle/>
        <a:p>
          <a:endParaRPr lang="en-GB"/>
        </a:p>
      </dgm:t>
    </dgm:pt>
    <dgm:pt modelId="{D2A57FFB-1ECB-4A30-A1DE-A14CD629B734}" type="sibTrans" cxnId="{3A6854A3-907D-4332-B1E2-89A1CFBE1279}">
      <dgm:prSet/>
      <dgm:spPr/>
      <dgm:t>
        <a:bodyPr/>
        <a:lstStyle/>
        <a:p>
          <a:endParaRPr lang="en-GB"/>
        </a:p>
      </dgm:t>
    </dgm:pt>
    <dgm:pt modelId="{2A351429-F91D-4281-AA85-4953FB1AE1FF}">
      <dgm:prSet custT="1"/>
      <dgm:spPr/>
      <dgm:t>
        <a:bodyPr/>
        <a:lstStyle/>
        <a:p>
          <a:endParaRPr lang="en-GB" sz="1400" b="0" dirty="0">
            <a:solidFill>
              <a:schemeClr val="tx2">
                <a:lumMod val="75000"/>
              </a:schemeClr>
            </a:solidFill>
          </a:endParaRPr>
        </a:p>
      </dgm:t>
    </dgm:pt>
    <dgm:pt modelId="{93528A4D-B36A-47CA-AD87-47A32FB7D57A}" type="parTrans" cxnId="{E8A63D18-C1C3-4D75-93D8-26240628E63B}">
      <dgm:prSet/>
      <dgm:spPr/>
      <dgm:t>
        <a:bodyPr/>
        <a:lstStyle/>
        <a:p>
          <a:endParaRPr lang="en-GB"/>
        </a:p>
      </dgm:t>
    </dgm:pt>
    <dgm:pt modelId="{05485417-6D88-4917-840B-7BE4371EDA60}" type="sibTrans" cxnId="{E8A63D18-C1C3-4D75-93D8-26240628E63B}">
      <dgm:prSet/>
      <dgm:spPr/>
      <dgm:t>
        <a:bodyPr/>
        <a:lstStyle/>
        <a:p>
          <a:endParaRPr lang="en-GB"/>
        </a:p>
      </dgm:t>
    </dgm:pt>
    <dgm:pt modelId="{16D8579A-A5D2-4AA8-A685-2944D614D30E}">
      <dgm:prSet custT="1"/>
      <dgm:spPr/>
      <dgm:t>
        <a:bodyPr/>
        <a:lstStyle/>
        <a:p>
          <a:endParaRPr lang="en-GB" sz="1400" b="0" dirty="0">
            <a:solidFill>
              <a:schemeClr val="tx2">
                <a:lumMod val="75000"/>
              </a:schemeClr>
            </a:solidFill>
          </a:endParaRPr>
        </a:p>
      </dgm:t>
    </dgm:pt>
    <dgm:pt modelId="{3293A2D1-25B6-4592-8D58-C2B90C3D90D6}" type="parTrans" cxnId="{17F85A5F-A652-483E-B1F3-E04E003881F1}">
      <dgm:prSet/>
      <dgm:spPr/>
      <dgm:t>
        <a:bodyPr/>
        <a:lstStyle/>
        <a:p>
          <a:endParaRPr lang="en-GB"/>
        </a:p>
      </dgm:t>
    </dgm:pt>
    <dgm:pt modelId="{2F29493A-807D-46FB-A4C2-188EDC99E69D}" type="sibTrans" cxnId="{17F85A5F-A652-483E-B1F3-E04E003881F1}">
      <dgm:prSet/>
      <dgm:spPr/>
      <dgm:t>
        <a:bodyPr/>
        <a:lstStyle/>
        <a:p>
          <a:endParaRPr lang="en-GB"/>
        </a:p>
      </dgm:t>
    </dgm:pt>
    <dgm:pt modelId="{0D3A2AC7-3A7D-4DF5-B325-1778BB14B856}">
      <dgm:prSet custT="1"/>
      <dgm:spPr/>
      <dgm:t>
        <a:bodyPr/>
        <a:lstStyle/>
        <a:p>
          <a:r>
            <a:rPr lang="en-GB" sz="1400" b="0" dirty="0"/>
            <a:t>Local authority co-ordination of professionals appropriate to the individual</a:t>
          </a:r>
        </a:p>
      </dgm:t>
    </dgm:pt>
    <dgm:pt modelId="{CC114CA3-566E-49B6-9061-59E60DCC6CBD}" type="parTrans" cxnId="{F2922C93-0C1A-41C0-8610-10B20763672D}">
      <dgm:prSet/>
      <dgm:spPr/>
      <dgm:t>
        <a:bodyPr/>
        <a:lstStyle/>
        <a:p>
          <a:endParaRPr lang="en-GB"/>
        </a:p>
      </dgm:t>
    </dgm:pt>
    <dgm:pt modelId="{A3F1658A-C253-4734-92C1-B7050AB66AED}" type="sibTrans" cxnId="{F2922C93-0C1A-41C0-8610-10B20763672D}">
      <dgm:prSet/>
      <dgm:spPr/>
      <dgm:t>
        <a:bodyPr/>
        <a:lstStyle/>
        <a:p>
          <a:endParaRPr lang="en-GB"/>
        </a:p>
      </dgm:t>
    </dgm:pt>
    <dgm:pt modelId="{4B4EDC42-2DC3-4362-9E43-B21DC2B144AD}">
      <dgm:prSet custT="1"/>
      <dgm:spPr/>
      <dgm:t>
        <a:bodyPr/>
        <a:lstStyle/>
        <a:p>
          <a:endParaRPr lang="en-GB" sz="1400" b="0" dirty="0"/>
        </a:p>
      </dgm:t>
    </dgm:pt>
    <dgm:pt modelId="{700D0B9E-E324-4953-A523-6AC6DCEA4D1B}" type="parTrans" cxnId="{40B7DD42-8E8E-475C-B022-756F99E6322F}">
      <dgm:prSet/>
      <dgm:spPr/>
      <dgm:t>
        <a:bodyPr/>
        <a:lstStyle/>
        <a:p>
          <a:endParaRPr lang="en-GB"/>
        </a:p>
      </dgm:t>
    </dgm:pt>
    <dgm:pt modelId="{D692E579-8100-425F-A830-B596DB77201B}" type="sibTrans" cxnId="{40B7DD42-8E8E-475C-B022-756F99E6322F}">
      <dgm:prSet/>
      <dgm:spPr/>
      <dgm:t>
        <a:bodyPr/>
        <a:lstStyle/>
        <a:p>
          <a:endParaRPr lang="en-GB"/>
        </a:p>
      </dgm:t>
    </dgm:pt>
    <dgm:pt modelId="{C610F99C-1168-4E75-B854-E0F5C53A9EA5}">
      <dgm:prSet custT="1"/>
      <dgm:spPr/>
      <dgm:t>
        <a:bodyPr/>
        <a:lstStyle/>
        <a:p>
          <a:endParaRPr lang="en-GB" sz="1400" b="0" dirty="0"/>
        </a:p>
      </dgm:t>
    </dgm:pt>
    <dgm:pt modelId="{0267E1B9-51E3-429C-A9C8-473BFE2B1325}" type="parTrans" cxnId="{4F0AC268-EC43-4FD3-ADDA-76E1E305D710}">
      <dgm:prSet/>
      <dgm:spPr/>
      <dgm:t>
        <a:bodyPr/>
        <a:lstStyle/>
        <a:p>
          <a:endParaRPr lang="en-GB"/>
        </a:p>
      </dgm:t>
    </dgm:pt>
    <dgm:pt modelId="{64028670-CA64-4504-AA6B-3DDF20710972}" type="sibTrans" cxnId="{4F0AC268-EC43-4FD3-ADDA-76E1E305D710}">
      <dgm:prSet/>
      <dgm:spPr/>
      <dgm:t>
        <a:bodyPr/>
        <a:lstStyle/>
        <a:p>
          <a:endParaRPr lang="en-GB"/>
        </a:p>
      </dgm:t>
    </dgm:pt>
    <dgm:pt modelId="{333986AB-6240-49E2-BA13-BA7B02BC8151}">
      <dgm:prSet custT="1"/>
      <dgm:spPr/>
      <dgm:t>
        <a:bodyPr/>
        <a:lstStyle/>
        <a:p>
          <a:r>
            <a:rPr lang="en-GB" sz="1400" b="0" dirty="0"/>
            <a:t>Panel meets to assess risk and determine whether individual/s are adopted into channel.  If adopted, panel will seek consent to engage and develop a support programme based on their needs.  Panel will meet on a monthly basis to assess progress and amend support as required</a:t>
          </a:r>
        </a:p>
      </dgm:t>
    </dgm:pt>
    <dgm:pt modelId="{12FFDBD4-C24A-4B68-8AC6-C668BBEDBE38}" type="parTrans" cxnId="{2E769397-EB7B-4884-9F6A-9BA01057794A}">
      <dgm:prSet/>
      <dgm:spPr/>
      <dgm:t>
        <a:bodyPr/>
        <a:lstStyle/>
        <a:p>
          <a:endParaRPr lang="en-GB"/>
        </a:p>
      </dgm:t>
    </dgm:pt>
    <dgm:pt modelId="{A9667B4A-8A7C-43CF-9FDE-B1CBEF0A559E}" type="sibTrans" cxnId="{2E769397-EB7B-4884-9F6A-9BA01057794A}">
      <dgm:prSet/>
      <dgm:spPr/>
      <dgm:t>
        <a:bodyPr/>
        <a:lstStyle/>
        <a:p>
          <a:endParaRPr lang="en-GB"/>
        </a:p>
      </dgm:t>
    </dgm:pt>
    <dgm:pt modelId="{127295BB-889D-4538-B76B-0A644E9524F7}">
      <dgm:prSet custT="1"/>
      <dgm:spPr/>
      <dgm:t>
        <a:bodyPr/>
        <a:lstStyle/>
        <a:p>
          <a:endParaRPr lang="en-GB" sz="1400" b="0" dirty="0">
            <a:solidFill>
              <a:schemeClr val="tx2">
                <a:lumMod val="75000"/>
              </a:schemeClr>
            </a:solidFill>
          </a:endParaRPr>
        </a:p>
      </dgm:t>
    </dgm:pt>
    <dgm:pt modelId="{00AE9279-A974-409D-BD4D-421EC2730DE8}" type="parTrans" cxnId="{F36E611E-FC45-451E-9E83-42877EF71F2E}">
      <dgm:prSet/>
      <dgm:spPr/>
      <dgm:t>
        <a:bodyPr/>
        <a:lstStyle/>
        <a:p>
          <a:endParaRPr lang="en-GB"/>
        </a:p>
      </dgm:t>
    </dgm:pt>
    <dgm:pt modelId="{6832D12F-1A77-4D35-AFBD-4E935382AF8B}" type="sibTrans" cxnId="{F36E611E-FC45-451E-9E83-42877EF71F2E}">
      <dgm:prSet/>
      <dgm:spPr/>
      <dgm:t>
        <a:bodyPr/>
        <a:lstStyle/>
        <a:p>
          <a:endParaRPr lang="en-GB"/>
        </a:p>
      </dgm:t>
    </dgm:pt>
    <dgm:pt modelId="{451638E0-7B9F-4CED-B93C-A524AC1CB39D}">
      <dgm:prSet custT="1"/>
      <dgm:spPr/>
      <dgm:t>
        <a:bodyPr/>
        <a:lstStyle/>
        <a:p>
          <a:endParaRPr lang="en-GB" sz="1400" b="0" dirty="0">
            <a:solidFill>
              <a:schemeClr val="tx2">
                <a:lumMod val="75000"/>
              </a:schemeClr>
            </a:solidFill>
          </a:endParaRPr>
        </a:p>
      </dgm:t>
    </dgm:pt>
    <dgm:pt modelId="{EBC017EF-8928-4F4A-819B-3746704BAD33}" type="parTrans" cxnId="{61C6C659-66D7-4FA7-BDE0-2A80E82A3C59}">
      <dgm:prSet/>
      <dgm:spPr/>
      <dgm:t>
        <a:bodyPr/>
        <a:lstStyle/>
        <a:p>
          <a:endParaRPr lang="en-GB"/>
        </a:p>
      </dgm:t>
    </dgm:pt>
    <dgm:pt modelId="{DE9FF2BC-662E-44E4-96B0-5A9038BEB7EF}" type="sibTrans" cxnId="{61C6C659-66D7-4FA7-BDE0-2A80E82A3C59}">
      <dgm:prSet/>
      <dgm:spPr/>
      <dgm:t>
        <a:bodyPr/>
        <a:lstStyle/>
        <a:p>
          <a:endParaRPr lang="en-GB"/>
        </a:p>
      </dgm:t>
    </dgm:pt>
    <dgm:pt modelId="{401BFBCA-6ADE-4E9F-A972-D3B17B914BA6}" type="pres">
      <dgm:prSet presAssocID="{BB6609CD-D703-4268-B2DC-193EFB12E225}" presName="linearFlow" presStyleCnt="0">
        <dgm:presLayoutVars>
          <dgm:dir/>
          <dgm:animLvl val="lvl"/>
          <dgm:resizeHandles val="exact"/>
        </dgm:presLayoutVars>
      </dgm:prSet>
      <dgm:spPr/>
    </dgm:pt>
    <dgm:pt modelId="{777489EF-CB36-4FEC-90B2-CBC7D23BD41E}" type="pres">
      <dgm:prSet presAssocID="{F6270FF6-6C15-4241-99B9-12FA5124E905}" presName="composite" presStyleCnt="0"/>
      <dgm:spPr/>
    </dgm:pt>
    <dgm:pt modelId="{55176756-8544-42C6-A570-03DF712465D8}" type="pres">
      <dgm:prSet presAssocID="{F6270FF6-6C15-4241-99B9-12FA5124E905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E0E81B8E-7336-46E1-8D55-DAE94CDC8E29}" type="pres">
      <dgm:prSet presAssocID="{F6270FF6-6C15-4241-99B9-12FA5124E905}" presName="descendantText" presStyleLbl="alignAcc1" presStyleIdx="0" presStyleCnt="6" custLinFactNeighborX="0">
        <dgm:presLayoutVars>
          <dgm:bulletEnabled val="1"/>
        </dgm:presLayoutVars>
      </dgm:prSet>
      <dgm:spPr/>
    </dgm:pt>
    <dgm:pt modelId="{FD7E895F-0F12-44FB-B900-58C74D11B03D}" type="pres">
      <dgm:prSet presAssocID="{D4B0A4BC-C6F6-4AFC-B4B7-2F5CB237E6BB}" presName="sp" presStyleCnt="0"/>
      <dgm:spPr/>
    </dgm:pt>
    <dgm:pt modelId="{38146CE1-FB0E-4890-89B6-8F73CF88BA51}" type="pres">
      <dgm:prSet presAssocID="{BF15D686-5345-4EE1-BAC1-62CADFACE5BF}" presName="composite" presStyleCnt="0"/>
      <dgm:spPr/>
    </dgm:pt>
    <dgm:pt modelId="{624CDCEC-1B6A-49F8-9085-02B1DB070237}" type="pres">
      <dgm:prSet presAssocID="{BF15D686-5345-4EE1-BAC1-62CADFACE5BF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0BCE6780-EFC5-4CB4-869F-4555EDA7D3BA}" type="pres">
      <dgm:prSet presAssocID="{BF15D686-5345-4EE1-BAC1-62CADFACE5BF}" presName="descendantText" presStyleLbl="alignAcc1" presStyleIdx="1" presStyleCnt="6" custLinFactNeighborX="0">
        <dgm:presLayoutVars>
          <dgm:bulletEnabled val="1"/>
        </dgm:presLayoutVars>
      </dgm:prSet>
      <dgm:spPr/>
    </dgm:pt>
    <dgm:pt modelId="{A3BE8AF8-1C3C-42C7-A175-DA43805934E6}" type="pres">
      <dgm:prSet presAssocID="{6506279A-D591-4B87-A1FF-E28860C878A6}" presName="sp" presStyleCnt="0"/>
      <dgm:spPr/>
    </dgm:pt>
    <dgm:pt modelId="{98C748BA-EBD6-4739-B02E-CF8A603E3E62}" type="pres">
      <dgm:prSet presAssocID="{490C1216-FEBB-4AC6-A3DC-CCC0AC778C62}" presName="composite" presStyleCnt="0"/>
      <dgm:spPr/>
    </dgm:pt>
    <dgm:pt modelId="{5FF8A349-610E-4AC1-A035-0D92A1A5AAD4}" type="pres">
      <dgm:prSet presAssocID="{490C1216-FEBB-4AC6-A3DC-CCC0AC778C62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17B92DAE-D5D4-4586-AE58-F7E545017F56}" type="pres">
      <dgm:prSet presAssocID="{490C1216-FEBB-4AC6-A3DC-CCC0AC778C62}" presName="descendantText" presStyleLbl="alignAcc1" presStyleIdx="2" presStyleCnt="6" custLinFactNeighborX="0" custLinFactNeighborY="3792">
        <dgm:presLayoutVars>
          <dgm:bulletEnabled val="1"/>
        </dgm:presLayoutVars>
      </dgm:prSet>
      <dgm:spPr/>
    </dgm:pt>
    <dgm:pt modelId="{59581A61-70D1-4225-870A-6B26045414E4}" type="pres">
      <dgm:prSet presAssocID="{398961EF-40DC-4F0C-A01E-E5D2845453E6}" presName="sp" presStyleCnt="0"/>
      <dgm:spPr/>
    </dgm:pt>
    <dgm:pt modelId="{3C51BDB4-1D82-4C81-A3B6-B572E0D0BC75}" type="pres">
      <dgm:prSet presAssocID="{5AC7AD85-175A-489C-8176-427A94BE0B28}" presName="composite" presStyleCnt="0"/>
      <dgm:spPr/>
    </dgm:pt>
    <dgm:pt modelId="{02AE0953-E55F-46E9-BABE-DBDF391B9B37}" type="pres">
      <dgm:prSet presAssocID="{5AC7AD85-175A-489C-8176-427A94BE0B28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62A4B076-DC23-4A46-B428-4A0150377160}" type="pres">
      <dgm:prSet presAssocID="{5AC7AD85-175A-489C-8176-427A94BE0B28}" presName="descendantText" presStyleLbl="alignAcc1" presStyleIdx="3" presStyleCnt="6" custLinFactNeighborX="0" custLinFactNeighborY="-1249">
        <dgm:presLayoutVars>
          <dgm:bulletEnabled val="1"/>
        </dgm:presLayoutVars>
      </dgm:prSet>
      <dgm:spPr/>
    </dgm:pt>
    <dgm:pt modelId="{2F2EC6FF-15B8-49D5-9AE2-9B6EF88CB622}" type="pres">
      <dgm:prSet presAssocID="{F286360B-9FC9-47B1-91EE-2137579E873A}" presName="sp" presStyleCnt="0"/>
      <dgm:spPr/>
    </dgm:pt>
    <dgm:pt modelId="{544166CA-79A5-4D55-8D40-7176F9A42435}" type="pres">
      <dgm:prSet presAssocID="{16D8579A-A5D2-4AA8-A685-2944D614D30E}" presName="composite" presStyleCnt="0"/>
      <dgm:spPr/>
    </dgm:pt>
    <dgm:pt modelId="{261DE7C3-782A-4360-8A45-5ADFF9241417}" type="pres">
      <dgm:prSet presAssocID="{16D8579A-A5D2-4AA8-A685-2944D614D30E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694FCDA3-E915-4A53-BDA3-D13C9E51B4FF}" type="pres">
      <dgm:prSet presAssocID="{16D8579A-A5D2-4AA8-A685-2944D614D30E}" presName="descendantText" presStyleLbl="alignAcc1" presStyleIdx="4" presStyleCnt="6">
        <dgm:presLayoutVars>
          <dgm:bulletEnabled val="1"/>
        </dgm:presLayoutVars>
      </dgm:prSet>
      <dgm:spPr/>
    </dgm:pt>
    <dgm:pt modelId="{32C3DBAA-7809-4B13-867C-45727028B5DE}" type="pres">
      <dgm:prSet presAssocID="{2F29493A-807D-46FB-A4C2-188EDC99E69D}" presName="sp" presStyleCnt="0"/>
      <dgm:spPr/>
    </dgm:pt>
    <dgm:pt modelId="{D49A05B3-EAEB-44CC-9905-64C99EAB567C}" type="pres">
      <dgm:prSet presAssocID="{4B4EDC42-2DC3-4362-9E43-B21DC2B144AD}" presName="composite" presStyleCnt="0"/>
      <dgm:spPr/>
    </dgm:pt>
    <dgm:pt modelId="{16CAC8DA-C15C-4DDE-B536-64D6A476076A}" type="pres">
      <dgm:prSet presAssocID="{4B4EDC42-2DC3-4362-9E43-B21DC2B144AD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C3F7F0DA-C6D1-4A67-B888-AE2F164B4C00}" type="pres">
      <dgm:prSet presAssocID="{4B4EDC42-2DC3-4362-9E43-B21DC2B144AD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3AC2DE00-3AB6-4950-8D05-6D8B33C48E85}" type="presOf" srcId="{16D8579A-A5D2-4AA8-A685-2944D614D30E}" destId="{261DE7C3-782A-4360-8A45-5ADFF9241417}" srcOrd="0" destOrd="0" presId="urn:microsoft.com/office/officeart/2005/8/layout/chevron2"/>
    <dgm:cxn modelId="{0F36E003-44D2-4F6C-B020-C1BFC7778F09}" srcId="{490C1216-FEBB-4AC6-A3DC-CCC0AC778C62}" destId="{ED448DBB-FEE1-49AD-84EB-33C1955D55AA}" srcOrd="2" destOrd="0" parTransId="{00AC76A4-A938-4A24-B800-DC574A6D1473}" sibTransId="{AE95037E-8C10-4575-B4EA-013E65FCD7C0}"/>
    <dgm:cxn modelId="{0C3F9007-0C22-49F6-9C9C-654B6B862A18}" srcId="{BB6609CD-D703-4268-B2DC-193EFB12E225}" destId="{5AC7AD85-175A-489C-8176-427A94BE0B28}" srcOrd="3" destOrd="0" parTransId="{AFCBD38F-836D-4FFA-96FA-4D4BE43D5FAC}" sibTransId="{F286360B-9FC9-47B1-91EE-2137579E873A}"/>
    <dgm:cxn modelId="{AF751711-7EF2-4B00-B944-A6267B43262B}" type="presOf" srcId="{2A351429-F91D-4281-AA85-4953FB1AE1FF}" destId="{17B92DAE-D5D4-4586-AE58-F7E545017F56}" srcOrd="0" destOrd="4" presId="urn:microsoft.com/office/officeart/2005/8/layout/chevron2"/>
    <dgm:cxn modelId="{E8A63D18-C1C3-4D75-93D8-26240628E63B}" srcId="{490C1216-FEBB-4AC6-A3DC-CCC0AC778C62}" destId="{2A351429-F91D-4281-AA85-4953FB1AE1FF}" srcOrd="4" destOrd="0" parTransId="{93528A4D-B36A-47CA-AD87-47A32FB7D57A}" sibTransId="{05485417-6D88-4917-840B-7BE4371EDA60}"/>
    <dgm:cxn modelId="{F36E611E-FC45-451E-9E83-42877EF71F2E}" srcId="{490C1216-FEBB-4AC6-A3DC-CCC0AC778C62}" destId="{127295BB-889D-4538-B76B-0A644E9524F7}" srcOrd="0" destOrd="0" parTransId="{00AE9279-A974-409D-BD4D-421EC2730DE8}" sibTransId="{6832D12F-1A77-4D35-AFBD-4E935382AF8B}"/>
    <dgm:cxn modelId="{2836D21F-97ED-4640-9BFD-9373A5CED308}" type="presOf" srcId="{8A14AA8C-6D7D-461B-B808-609DAB0845A4}" destId="{62A4B076-DC23-4A46-B428-4A0150377160}" srcOrd="0" destOrd="0" presId="urn:microsoft.com/office/officeart/2005/8/layout/chevron2"/>
    <dgm:cxn modelId="{03D16E32-E85C-4680-9C7F-C1F9D135B150}" type="presOf" srcId="{0BE5974F-F33A-443C-BCA3-EA89FE8BC419}" destId="{0BCE6780-EFC5-4CB4-869F-4555EDA7D3BA}" srcOrd="0" destOrd="0" presId="urn:microsoft.com/office/officeart/2005/8/layout/chevron2"/>
    <dgm:cxn modelId="{C749633C-5271-45F5-8D3F-1C10C32CEBD4}" srcId="{BF15D686-5345-4EE1-BAC1-62CADFACE5BF}" destId="{0BE5974F-F33A-443C-BCA3-EA89FE8BC419}" srcOrd="0" destOrd="0" parTransId="{F8EECBDB-C166-4297-8B6B-3D7AE229AF68}" sibTransId="{AE404757-E8EA-4385-B86C-72DEBE75EDCF}"/>
    <dgm:cxn modelId="{17F85A5F-A652-483E-B1F3-E04E003881F1}" srcId="{BB6609CD-D703-4268-B2DC-193EFB12E225}" destId="{16D8579A-A5D2-4AA8-A685-2944D614D30E}" srcOrd="4" destOrd="0" parTransId="{3293A2D1-25B6-4592-8D58-C2B90C3D90D6}" sibTransId="{2F29493A-807D-46FB-A4C2-188EDC99E69D}"/>
    <dgm:cxn modelId="{80ED7761-94EA-443E-B803-D55E90D221C7}" srcId="{BF15D686-5345-4EE1-BAC1-62CADFACE5BF}" destId="{FE531011-EF06-453C-8322-B6D8289A3DCA}" srcOrd="1" destOrd="0" parTransId="{7AC26227-75DC-41AF-91F4-31DFD08F5293}" sibTransId="{DFC4DE35-DAAD-4EDC-B30C-2D3FD946E311}"/>
    <dgm:cxn modelId="{40B7DD42-8E8E-475C-B022-756F99E6322F}" srcId="{BB6609CD-D703-4268-B2DC-193EFB12E225}" destId="{4B4EDC42-2DC3-4362-9E43-B21DC2B144AD}" srcOrd="5" destOrd="0" parTransId="{700D0B9E-E324-4953-A523-6AC6DCEA4D1B}" sibTransId="{D692E579-8100-425F-A830-B596DB77201B}"/>
    <dgm:cxn modelId="{4F0AC268-EC43-4FD3-ADDA-76E1E305D710}" srcId="{16D8579A-A5D2-4AA8-A685-2944D614D30E}" destId="{C610F99C-1168-4E75-B854-E0F5C53A9EA5}" srcOrd="1" destOrd="0" parTransId="{0267E1B9-51E3-429C-A9C8-473BFE2B1325}" sibTransId="{64028670-CA64-4504-AA6B-3DDF20710972}"/>
    <dgm:cxn modelId="{FFF38772-905F-45E6-9430-EF9BEF1B14D6}" type="presOf" srcId="{BB6609CD-D703-4268-B2DC-193EFB12E225}" destId="{401BFBCA-6ADE-4E9F-A972-D3B17B914BA6}" srcOrd="0" destOrd="0" presId="urn:microsoft.com/office/officeart/2005/8/layout/chevron2"/>
    <dgm:cxn modelId="{61C6C659-66D7-4FA7-BDE0-2A80E82A3C59}" srcId="{490C1216-FEBB-4AC6-A3DC-CCC0AC778C62}" destId="{451638E0-7B9F-4CED-B93C-A524AC1CB39D}" srcOrd="1" destOrd="0" parTransId="{EBC017EF-8928-4F4A-819B-3746704BAD33}" sibTransId="{DE9FF2BC-662E-44E4-96B0-5A9038BEB7EF}"/>
    <dgm:cxn modelId="{D3FC7682-D43B-421E-86A0-5CC82FE42115}" type="presOf" srcId="{451638E0-7B9F-4CED-B93C-A524AC1CB39D}" destId="{17B92DAE-D5D4-4586-AE58-F7E545017F56}" srcOrd="0" destOrd="1" presId="urn:microsoft.com/office/officeart/2005/8/layout/chevron2"/>
    <dgm:cxn modelId="{7DD32783-96D9-4667-BE2D-DEA15A2CC36C}" type="presOf" srcId="{5AC7AD85-175A-489C-8176-427A94BE0B28}" destId="{02AE0953-E55F-46E9-BABE-DBDF391B9B37}" srcOrd="0" destOrd="0" presId="urn:microsoft.com/office/officeart/2005/8/layout/chevron2"/>
    <dgm:cxn modelId="{9B785184-9D84-4C77-AC36-66F265662D89}" type="presOf" srcId="{490C1216-FEBB-4AC6-A3DC-CCC0AC778C62}" destId="{5FF8A349-610E-4AC1-A035-0D92A1A5AAD4}" srcOrd="0" destOrd="0" presId="urn:microsoft.com/office/officeart/2005/8/layout/chevron2"/>
    <dgm:cxn modelId="{99D02586-9A11-40DB-ACE6-F3C178B07C89}" srcId="{BB6609CD-D703-4268-B2DC-193EFB12E225}" destId="{490C1216-FEBB-4AC6-A3DC-CCC0AC778C62}" srcOrd="2" destOrd="0" parTransId="{A0AFAEF5-B256-4516-A551-EACC324E7F3F}" sibTransId="{398961EF-40DC-4F0C-A01E-E5D2845453E6}"/>
    <dgm:cxn modelId="{01D53890-CD34-46B8-952E-A3A579686936}" srcId="{BB6609CD-D703-4268-B2DC-193EFB12E225}" destId="{F6270FF6-6C15-4241-99B9-12FA5124E905}" srcOrd="0" destOrd="0" parTransId="{1D3D9473-C1BD-41DE-BB74-DEAE2DD045D1}" sibTransId="{D4B0A4BC-C6F6-4AFC-B4B7-2F5CB237E6BB}"/>
    <dgm:cxn modelId="{F2922C93-0C1A-41C0-8610-10B20763672D}" srcId="{16D8579A-A5D2-4AA8-A685-2944D614D30E}" destId="{0D3A2AC7-3A7D-4DF5-B325-1778BB14B856}" srcOrd="0" destOrd="0" parTransId="{CC114CA3-566E-49B6-9061-59E60DCC6CBD}" sibTransId="{A3F1658A-C253-4734-92C1-B7050AB66AED}"/>
    <dgm:cxn modelId="{2E769397-EB7B-4884-9F6A-9BA01057794A}" srcId="{4B4EDC42-2DC3-4362-9E43-B21DC2B144AD}" destId="{333986AB-6240-49E2-BA13-BA7B02BC8151}" srcOrd="0" destOrd="0" parTransId="{12FFDBD4-C24A-4B68-8AC6-C668BBEDBE38}" sibTransId="{A9667B4A-8A7C-43CF-9FDE-B1CBEF0A559E}"/>
    <dgm:cxn modelId="{3A6854A3-907D-4332-B1E2-89A1CFBE1279}" srcId="{490C1216-FEBB-4AC6-A3DC-CCC0AC778C62}" destId="{6D47C91E-4B18-45CC-8C7A-95EF09807DFB}" srcOrd="3" destOrd="0" parTransId="{D05F94E9-C3A0-42A6-943B-16DA2B955BF4}" sibTransId="{D2A57FFB-1ECB-4A30-A1DE-A14CD629B734}"/>
    <dgm:cxn modelId="{CD345AA4-2C0A-436E-B610-3C1B781A1402}" type="presOf" srcId="{FE531011-EF06-453C-8322-B6D8289A3DCA}" destId="{0BCE6780-EFC5-4CB4-869F-4555EDA7D3BA}" srcOrd="0" destOrd="1" presId="urn:microsoft.com/office/officeart/2005/8/layout/chevron2"/>
    <dgm:cxn modelId="{F3A8DBB0-EF71-4740-8BD0-62466E2B9D74}" type="presOf" srcId="{333986AB-6240-49E2-BA13-BA7B02BC8151}" destId="{C3F7F0DA-C6D1-4A67-B888-AE2F164B4C00}" srcOrd="0" destOrd="0" presId="urn:microsoft.com/office/officeart/2005/8/layout/chevron2"/>
    <dgm:cxn modelId="{9C8DD1B3-2AB5-4D32-B911-2E38704C9511}" type="presOf" srcId="{C610F99C-1168-4E75-B854-E0F5C53A9EA5}" destId="{694FCDA3-E915-4A53-BDA3-D13C9E51B4FF}" srcOrd="0" destOrd="1" presId="urn:microsoft.com/office/officeart/2005/8/layout/chevron2"/>
    <dgm:cxn modelId="{FC5B0DC0-5365-4D04-9D33-E5B7F6C5716A}" type="presOf" srcId="{73CCF7A5-1101-4F8A-B7CF-0A7FE3AA3B2C}" destId="{E0E81B8E-7336-46E1-8D55-DAE94CDC8E29}" srcOrd="0" destOrd="0" presId="urn:microsoft.com/office/officeart/2005/8/layout/chevron2"/>
    <dgm:cxn modelId="{B188F0CD-B80D-418E-9205-837B469405B2}" type="presOf" srcId="{BF15D686-5345-4EE1-BAC1-62CADFACE5BF}" destId="{624CDCEC-1B6A-49F8-9085-02B1DB070237}" srcOrd="0" destOrd="0" presId="urn:microsoft.com/office/officeart/2005/8/layout/chevron2"/>
    <dgm:cxn modelId="{EBC6A8CE-C910-4EF2-8D9F-1E32CFAB262D}" type="presOf" srcId="{ED448DBB-FEE1-49AD-84EB-33C1955D55AA}" destId="{17B92DAE-D5D4-4586-AE58-F7E545017F56}" srcOrd="0" destOrd="2" presId="urn:microsoft.com/office/officeart/2005/8/layout/chevron2"/>
    <dgm:cxn modelId="{3FC3FBCF-4B65-43D3-A47D-3AA21F734C57}" type="presOf" srcId="{6D47C91E-4B18-45CC-8C7A-95EF09807DFB}" destId="{17B92DAE-D5D4-4586-AE58-F7E545017F56}" srcOrd="0" destOrd="3" presId="urn:microsoft.com/office/officeart/2005/8/layout/chevron2"/>
    <dgm:cxn modelId="{01F166D1-B2A1-42F6-A0FE-E32C2452BAB5}" type="presOf" srcId="{0D3A2AC7-3A7D-4DF5-B325-1778BB14B856}" destId="{694FCDA3-E915-4A53-BDA3-D13C9E51B4FF}" srcOrd="0" destOrd="0" presId="urn:microsoft.com/office/officeart/2005/8/layout/chevron2"/>
    <dgm:cxn modelId="{DDFA1ED7-B954-4084-B7B6-A2DA753F31B7}" type="presOf" srcId="{4B4EDC42-2DC3-4362-9E43-B21DC2B144AD}" destId="{16CAC8DA-C15C-4DDE-B536-64D6A476076A}" srcOrd="0" destOrd="0" presId="urn:microsoft.com/office/officeart/2005/8/layout/chevron2"/>
    <dgm:cxn modelId="{900D98DC-81E4-48C9-B296-9E1F75C1D9A0}" srcId="{BB6609CD-D703-4268-B2DC-193EFB12E225}" destId="{BF15D686-5345-4EE1-BAC1-62CADFACE5BF}" srcOrd="1" destOrd="0" parTransId="{ABC02715-8D27-459B-B2B7-407D8E8AF6BC}" sibTransId="{6506279A-D591-4B87-A1FF-E28860C878A6}"/>
    <dgm:cxn modelId="{00A8E5E1-A0CA-443A-8E5F-5A726E9319D7}" type="presOf" srcId="{127295BB-889D-4538-B76B-0A644E9524F7}" destId="{17B92DAE-D5D4-4586-AE58-F7E545017F56}" srcOrd="0" destOrd="0" presId="urn:microsoft.com/office/officeart/2005/8/layout/chevron2"/>
    <dgm:cxn modelId="{31F5BFE3-5F5F-43F9-AD8C-2E48698E12C5}" type="presOf" srcId="{F6270FF6-6C15-4241-99B9-12FA5124E905}" destId="{55176756-8544-42C6-A570-03DF712465D8}" srcOrd="0" destOrd="0" presId="urn:microsoft.com/office/officeart/2005/8/layout/chevron2"/>
    <dgm:cxn modelId="{6130B4EB-F2C2-4E6E-9666-63926A5F0525}" srcId="{F6270FF6-6C15-4241-99B9-12FA5124E905}" destId="{73CCF7A5-1101-4F8A-B7CF-0A7FE3AA3B2C}" srcOrd="0" destOrd="0" parTransId="{10D381BD-2507-43F0-B968-18052147E730}" sibTransId="{446FBD0A-5FAA-4FCF-9E0B-CEEDD9B4270A}"/>
    <dgm:cxn modelId="{E4F47AF4-CEB9-4247-BB85-2BAC5464A183}" srcId="{5AC7AD85-175A-489C-8176-427A94BE0B28}" destId="{8A14AA8C-6D7D-461B-B808-609DAB0845A4}" srcOrd="0" destOrd="0" parTransId="{DB4E6977-3B66-4FA0-A6BF-1FC1563BD79F}" sibTransId="{7FE1C78E-1544-4FA8-BA78-6783FD0EC905}"/>
    <dgm:cxn modelId="{AF100B90-F12A-447D-90FE-506EA044B190}" type="presParOf" srcId="{401BFBCA-6ADE-4E9F-A972-D3B17B914BA6}" destId="{777489EF-CB36-4FEC-90B2-CBC7D23BD41E}" srcOrd="0" destOrd="0" presId="urn:microsoft.com/office/officeart/2005/8/layout/chevron2"/>
    <dgm:cxn modelId="{DC6B6858-8BB9-4FAC-B72D-A605D34F184C}" type="presParOf" srcId="{777489EF-CB36-4FEC-90B2-CBC7D23BD41E}" destId="{55176756-8544-42C6-A570-03DF712465D8}" srcOrd="0" destOrd="0" presId="urn:microsoft.com/office/officeart/2005/8/layout/chevron2"/>
    <dgm:cxn modelId="{370BF3C7-C5FF-4CD1-9C32-3AF114D42B6D}" type="presParOf" srcId="{777489EF-CB36-4FEC-90B2-CBC7D23BD41E}" destId="{E0E81B8E-7336-46E1-8D55-DAE94CDC8E29}" srcOrd="1" destOrd="0" presId="urn:microsoft.com/office/officeart/2005/8/layout/chevron2"/>
    <dgm:cxn modelId="{1BCBB0E1-BBB2-47F1-9BCF-E20AE6B9C0C9}" type="presParOf" srcId="{401BFBCA-6ADE-4E9F-A972-D3B17B914BA6}" destId="{FD7E895F-0F12-44FB-B900-58C74D11B03D}" srcOrd="1" destOrd="0" presId="urn:microsoft.com/office/officeart/2005/8/layout/chevron2"/>
    <dgm:cxn modelId="{373B6B98-5593-48B5-98FB-C5B4FA07067F}" type="presParOf" srcId="{401BFBCA-6ADE-4E9F-A972-D3B17B914BA6}" destId="{38146CE1-FB0E-4890-89B6-8F73CF88BA51}" srcOrd="2" destOrd="0" presId="urn:microsoft.com/office/officeart/2005/8/layout/chevron2"/>
    <dgm:cxn modelId="{2324EA74-6B0F-4C3A-AC1F-444C8A8726C4}" type="presParOf" srcId="{38146CE1-FB0E-4890-89B6-8F73CF88BA51}" destId="{624CDCEC-1B6A-49F8-9085-02B1DB070237}" srcOrd="0" destOrd="0" presId="urn:microsoft.com/office/officeart/2005/8/layout/chevron2"/>
    <dgm:cxn modelId="{AC63AC77-FC64-4891-8FFA-CF484252E247}" type="presParOf" srcId="{38146CE1-FB0E-4890-89B6-8F73CF88BA51}" destId="{0BCE6780-EFC5-4CB4-869F-4555EDA7D3BA}" srcOrd="1" destOrd="0" presId="urn:microsoft.com/office/officeart/2005/8/layout/chevron2"/>
    <dgm:cxn modelId="{310859B9-987D-45FB-862D-94B62F29AEFF}" type="presParOf" srcId="{401BFBCA-6ADE-4E9F-A972-D3B17B914BA6}" destId="{A3BE8AF8-1C3C-42C7-A175-DA43805934E6}" srcOrd="3" destOrd="0" presId="urn:microsoft.com/office/officeart/2005/8/layout/chevron2"/>
    <dgm:cxn modelId="{8FD07E57-9B85-45A4-853F-C73B70DD6FFA}" type="presParOf" srcId="{401BFBCA-6ADE-4E9F-A972-D3B17B914BA6}" destId="{98C748BA-EBD6-4739-B02E-CF8A603E3E62}" srcOrd="4" destOrd="0" presId="urn:microsoft.com/office/officeart/2005/8/layout/chevron2"/>
    <dgm:cxn modelId="{E43552C2-E694-4D02-9505-3CA22D49816C}" type="presParOf" srcId="{98C748BA-EBD6-4739-B02E-CF8A603E3E62}" destId="{5FF8A349-610E-4AC1-A035-0D92A1A5AAD4}" srcOrd="0" destOrd="0" presId="urn:microsoft.com/office/officeart/2005/8/layout/chevron2"/>
    <dgm:cxn modelId="{337598DA-6350-49BE-B48D-6917BDFA141A}" type="presParOf" srcId="{98C748BA-EBD6-4739-B02E-CF8A603E3E62}" destId="{17B92DAE-D5D4-4586-AE58-F7E545017F56}" srcOrd="1" destOrd="0" presId="urn:microsoft.com/office/officeart/2005/8/layout/chevron2"/>
    <dgm:cxn modelId="{A6311691-CC50-41D2-8C9C-D0C3724745A9}" type="presParOf" srcId="{401BFBCA-6ADE-4E9F-A972-D3B17B914BA6}" destId="{59581A61-70D1-4225-870A-6B26045414E4}" srcOrd="5" destOrd="0" presId="urn:microsoft.com/office/officeart/2005/8/layout/chevron2"/>
    <dgm:cxn modelId="{7A7B582A-9202-4F5E-9B98-8A2CE593A891}" type="presParOf" srcId="{401BFBCA-6ADE-4E9F-A972-D3B17B914BA6}" destId="{3C51BDB4-1D82-4C81-A3B6-B572E0D0BC75}" srcOrd="6" destOrd="0" presId="urn:microsoft.com/office/officeart/2005/8/layout/chevron2"/>
    <dgm:cxn modelId="{C17453CC-2525-41B1-B635-6A69D328D998}" type="presParOf" srcId="{3C51BDB4-1D82-4C81-A3B6-B572E0D0BC75}" destId="{02AE0953-E55F-46E9-BABE-DBDF391B9B37}" srcOrd="0" destOrd="0" presId="urn:microsoft.com/office/officeart/2005/8/layout/chevron2"/>
    <dgm:cxn modelId="{D079FEAD-3E28-4DCC-AB89-5E728F02D107}" type="presParOf" srcId="{3C51BDB4-1D82-4C81-A3B6-B572E0D0BC75}" destId="{62A4B076-DC23-4A46-B428-4A0150377160}" srcOrd="1" destOrd="0" presId="urn:microsoft.com/office/officeart/2005/8/layout/chevron2"/>
    <dgm:cxn modelId="{08FA9432-B3C6-4C93-AFB1-A0C08D2ADE40}" type="presParOf" srcId="{401BFBCA-6ADE-4E9F-A972-D3B17B914BA6}" destId="{2F2EC6FF-15B8-49D5-9AE2-9B6EF88CB622}" srcOrd="7" destOrd="0" presId="urn:microsoft.com/office/officeart/2005/8/layout/chevron2"/>
    <dgm:cxn modelId="{1A823EFD-20E3-45F4-97A6-67FF69C32B1E}" type="presParOf" srcId="{401BFBCA-6ADE-4E9F-A972-D3B17B914BA6}" destId="{544166CA-79A5-4D55-8D40-7176F9A42435}" srcOrd="8" destOrd="0" presId="urn:microsoft.com/office/officeart/2005/8/layout/chevron2"/>
    <dgm:cxn modelId="{951210A9-D48E-4B52-8677-0B82417EE7DF}" type="presParOf" srcId="{544166CA-79A5-4D55-8D40-7176F9A42435}" destId="{261DE7C3-782A-4360-8A45-5ADFF9241417}" srcOrd="0" destOrd="0" presId="urn:microsoft.com/office/officeart/2005/8/layout/chevron2"/>
    <dgm:cxn modelId="{EA836DE8-66B1-46CE-9728-A6A8D2E178B1}" type="presParOf" srcId="{544166CA-79A5-4D55-8D40-7176F9A42435}" destId="{694FCDA3-E915-4A53-BDA3-D13C9E51B4FF}" srcOrd="1" destOrd="0" presId="urn:microsoft.com/office/officeart/2005/8/layout/chevron2"/>
    <dgm:cxn modelId="{24E573C3-D536-469C-9E9B-218AED400FBA}" type="presParOf" srcId="{401BFBCA-6ADE-4E9F-A972-D3B17B914BA6}" destId="{32C3DBAA-7809-4B13-867C-45727028B5DE}" srcOrd="9" destOrd="0" presId="urn:microsoft.com/office/officeart/2005/8/layout/chevron2"/>
    <dgm:cxn modelId="{8656F351-DE7F-4779-9E64-8CB2EF8AD794}" type="presParOf" srcId="{401BFBCA-6ADE-4E9F-A972-D3B17B914BA6}" destId="{D49A05B3-EAEB-44CC-9905-64C99EAB567C}" srcOrd="10" destOrd="0" presId="urn:microsoft.com/office/officeart/2005/8/layout/chevron2"/>
    <dgm:cxn modelId="{EBDA5B32-8C5A-4D0A-AC0A-BA1E61995C2F}" type="presParOf" srcId="{D49A05B3-EAEB-44CC-9905-64C99EAB567C}" destId="{16CAC8DA-C15C-4DDE-B536-64D6A476076A}" srcOrd="0" destOrd="0" presId="urn:microsoft.com/office/officeart/2005/8/layout/chevron2"/>
    <dgm:cxn modelId="{A233FC2B-C322-4519-B4CC-3111002E1D4F}" type="presParOf" srcId="{D49A05B3-EAEB-44CC-9905-64C99EAB567C}" destId="{C3F7F0DA-C6D1-4A67-B888-AE2F164B4C00}" srcOrd="1" destOrd="0" presId="urn:microsoft.com/office/officeart/2005/8/layout/chevron2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76756-8544-42C6-A570-03DF712465D8}">
      <dsp:nvSpPr>
        <dsp:cNvPr id="0" name=""/>
        <dsp:cNvSpPr/>
      </dsp:nvSpPr>
      <dsp:spPr>
        <a:xfrm rot="5400000">
          <a:off x="-120988" y="125132"/>
          <a:ext cx="806588" cy="5646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0" kern="1200" dirty="0"/>
        </a:p>
      </dsp:txBody>
      <dsp:txXfrm rot="-5400000">
        <a:off x="0" y="286450"/>
        <a:ext cx="564612" cy="241976"/>
      </dsp:txXfrm>
    </dsp:sp>
    <dsp:sp modelId="{E0E81B8E-7336-46E1-8D55-DAE94CDC8E29}">
      <dsp:nvSpPr>
        <dsp:cNvPr id="0" name=""/>
        <dsp:cNvSpPr/>
      </dsp:nvSpPr>
      <dsp:spPr>
        <a:xfrm rot="5400000">
          <a:off x="5277964" y="-4709208"/>
          <a:ext cx="524282" cy="9950987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 dirty="0"/>
            <a:t>Concern identified and discussed with Safeguarding or Prevent Lead</a:t>
          </a:r>
        </a:p>
      </dsp:txBody>
      <dsp:txXfrm rot="-5400000">
        <a:off x="564612" y="29737"/>
        <a:ext cx="9925394" cy="473096"/>
      </dsp:txXfrm>
    </dsp:sp>
    <dsp:sp modelId="{624CDCEC-1B6A-49F8-9085-02B1DB070237}">
      <dsp:nvSpPr>
        <dsp:cNvPr id="0" name=""/>
        <dsp:cNvSpPr/>
      </dsp:nvSpPr>
      <dsp:spPr>
        <a:xfrm rot="5400000">
          <a:off x="-120988" y="832424"/>
          <a:ext cx="806588" cy="5646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</dsp:txBody>
      <dsp:txXfrm rot="-5400000">
        <a:off x="0" y="993742"/>
        <a:ext cx="564612" cy="241976"/>
      </dsp:txXfrm>
    </dsp:sp>
    <dsp:sp modelId="{0BCE6780-EFC5-4CB4-869F-4555EDA7D3BA}">
      <dsp:nvSpPr>
        <dsp:cNvPr id="0" name=""/>
        <dsp:cNvSpPr/>
      </dsp:nvSpPr>
      <dsp:spPr>
        <a:xfrm rot="5400000">
          <a:off x="5277964" y="-4001916"/>
          <a:ext cx="524282" cy="9950987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Concern referred to local Prevent team via </a:t>
          </a:r>
          <a:r>
            <a:rPr lang="en-GB" sz="1400" b="0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Prevent Referral</a:t>
          </a:r>
          <a:endParaRPr lang="en-GB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 dirty="0"/>
            <a:t>If there are additional safeguarding concerns please refer to </a:t>
          </a:r>
          <a:r>
            <a:rPr lang="en-GB" sz="1400" b="0" kern="120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Swindon</a:t>
          </a:r>
          <a:r>
            <a:rPr lang="en-GB" sz="1400" b="0" kern="1200" dirty="0"/>
            <a:t> or other relevant MASH team </a:t>
          </a:r>
        </a:p>
      </dsp:txBody>
      <dsp:txXfrm rot="-5400000">
        <a:off x="564612" y="737029"/>
        <a:ext cx="9925394" cy="473096"/>
      </dsp:txXfrm>
    </dsp:sp>
    <dsp:sp modelId="{5FF8A349-610E-4AC1-A035-0D92A1A5AAD4}">
      <dsp:nvSpPr>
        <dsp:cNvPr id="0" name=""/>
        <dsp:cNvSpPr/>
      </dsp:nvSpPr>
      <dsp:spPr>
        <a:xfrm rot="5400000">
          <a:off x="-120988" y="1539716"/>
          <a:ext cx="806588" cy="5646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</dsp:txBody>
      <dsp:txXfrm rot="-5400000">
        <a:off x="0" y="1701034"/>
        <a:ext cx="564612" cy="241976"/>
      </dsp:txXfrm>
    </dsp:sp>
    <dsp:sp modelId="{17B92DAE-D5D4-4586-AE58-F7E545017F56}">
      <dsp:nvSpPr>
        <dsp:cNvPr id="0" name=""/>
        <dsp:cNvSpPr/>
      </dsp:nvSpPr>
      <dsp:spPr>
        <a:xfrm rot="5400000">
          <a:off x="5277964" y="-3274743"/>
          <a:ext cx="524282" cy="9950987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b="0" kern="1200" dirty="0">
            <a:solidFill>
              <a:schemeClr val="tx2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b="0" kern="1200" dirty="0">
            <a:solidFill>
              <a:schemeClr val="tx2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Police intelligence gather information, assess risk and whether the individual is suitable for Channel.  (If there are safeguarding concerns but no relevance to counter terrorism they will be referred to </a:t>
          </a:r>
          <a:r>
            <a:rPr lang="en-GB" sz="1400" b="0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Swindon</a:t>
          </a:r>
          <a:endParaRPr lang="en-GB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b="0" kern="1200" dirty="0">
            <a:solidFill>
              <a:schemeClr val="tx2">
                <a:lumMod val="75000"/>
              </a:schemeClr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b="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564612" y="1464202"/>
        <a:ext cx="9925394" cy="473096"/>
      </dsp:txXfrm>
    </dsp:sp>
    <dsp:sp modelId="{02AE0953-E55F-46E9-BABE-DBDF391B9B37}">
      <dsp:nvSpPr>
        <dsp:cNvPr id="0" name=""/>
        <dsp:cNvSpPr/>
      </dsp:nvSpPr>
      <dsp:spPr>
        <a:xfrm rot="5400000">
          <a:off x="-120988" y="2247008"/>
          <a:ext cx="806588" cy="5646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0" y="2408326"/>
        <a:ext cx="564612" cy="241976"/>
      </dsp:txXfrm>
    </dsp:sp>
    <dsp:sp modelId="{62A4B076-DC23-4A46-B428-4A0150377160}">
      <dsp:nvSpPr>
        <dsp:cNvPr id="0" name=""/>
        <dsp:cNvSpPr/>
      </dsp:nvSpPr>
      <dsp:spPr>
        <a:xfrm rot="5400000">
          <a:off x="5277964" y="-2593880"/>
          <a:ext cx="524282" cy="9950987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/>
            <a:t>If Counter Terrorism Policing South West deem the individual suitable to receive Channel support, they will refer to the local authority chaired Channel Panel</a:t>
          </a:r>
          <a:endParaRPr lang="en-GB" sz="1400" b="0" kern="1200" dirty="0"/>
        </a:p>
      </dsp:txBody>
      <dsp:txXfrm rot="-5400000">
        <a:off x="564612" y="2145065"/>
        <a:ext cx="9925394" cy="473096"/>
      </dsp:txXfrm>
    </dsp:sp>
    <dsp:sp modelId="{261DE7C3-782A-4360-8A45-5ADFF9241417}">
      <dsp:nvSpPr>
        <dsp:cNvPr id="0" name=""/>
        <dsp:cNvSpPr/>
      </dsp:nvSpPr>
      <dsp:spPr>
        <a:xfrm rot="5400000">
          <a:off x="-120988" y="2954300"/>
          <a:ext cx="806588" cy="5646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>
            <a:solidFill>
              <a:schemeClr val="tx2">
                <a:lumMod val="75000"/>
              </a:schemeClr>
            </a:solidFill>
          </a:endParaRPr>
        </a:p>
      </dsp:txBody>
      <dsp:txXfrm rot="-5400000">
        <a:off x="0" y="3115618"/>
        <a:ext cx="564612" cy="241976"/>
      </dsp:txXfrm>
    </dsp:sp>
    <dsp:sp modelId="{694FCDA3-E915-4A53-BDA3-D13C9E51B4FF}">
      <dsp:nvSpPr>
        <dsp:cNvPr id="0" name=""/>
        <dsp:cNvSpPr/>
      </dsp:nvSpPr>
      <dsp:spPr>
        <a:xfrm rot="5400000">
          <a:off x="5277964" y="-1880039"/>
          <a:ext cx="524282" cy="9950987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 dirty="0"/>
            <a:t>Local authority co-ordination of professionals appropriate to the individual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b="0" kern="1200" dirty="0"/>
        </a:p>
      </dsp:txBody>
      <dsp:txXfrm rot="-5400000">
        <a:off x="564612" y="2858906"/>
        <a:ext cx="9925394" cy="473096"/>
      </dsp:txXfrm>
    </dsp:sp>
    <dsp:sp modelId="{16CAC8DA-C15C-4DDE-B536-64D6A476076A}">
      <dsp:nvSpPr>
        <dsp:cNvPr id="0" name=""/>
        <dsp:cNvSpPr/>
      </dsp:nvSpPr>
      <dsp:spPr>
        <a:xfrm rot="5400000">
          <a:off x="-120988" y="3661593"/>
          <a:ext cx="806588" cy="56461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</dsp:txBody>
      <dsp:txXfrm rot="-5400000">
        <a:off x="0" y="3822911"/>
        <a:ext cx="564612" cy="241976"/>
      </dsp:txXfrm>
    </dsp:sp>
    <dsp:sp modelId="{C3F7F0DA-C6D1-4A67-B888-AE2F164B4C00}">
      <dsp:nvSpPr>
        <dsp:cNvPr id="0" name=""/>
        <dsp:cNvSpPr/>
      </dsp:nvSpPr>
      <dsp:spPr>
        <a:xfrm rot="5400000">
          <a:off x="5277964" y="-1172747"/>
          <a:ext cx="524282" cy="9950987"/>
        </a:xfrm>
        <a:prstGeom prst="round2Same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kern="1200" dirty="0"/>
            <a:t>Panel meets to assess risk and determine whether individual/s are adopted into channel.  If adopted, panel will seek consent to engage and develop a support programme based on their needs.  Panel will meet on a monthly basis to assess progress and amend support as required</a:t>
          </a:r>
        </a:p>
      </dsp:txBody>
      <dsp:txXfrm rot="-5400000">
        <a:off x="564612" y="3566198"/>
        <a:ext cx="9925394" cy="473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7A2E9-585A-4DA4-B267-7D5C9C4FD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AA5EA-1001-4027-B9D1-17F33A320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DA446-C2B7-4621-8388-CF30EAFF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278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730D9-B60F-4D07-B2D8-1B1921E9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6723F-7FEA-42BD-9EB1-52371B2BE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1A06E-F76F-4FC9-A6D7-6A4A42801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9C8E9-686A-47F9-997D-27E462DD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5FE56-57AB-4933-8644-BBDCC828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AA4823-AAF8-48B3-90DE-2AAE33C52F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DED86-3AB7-4056-93F3-06BCAD051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E1306-9104-45A7-9A73-FD071DFB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276CB-93B8-47CE-8959-654E7AAB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C8103-E002-4074-ADAD-64D2565B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34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DE864-8E7D-4848-9BBC-A867225C0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DCF16-9D11-44CC-843D-18B1213D1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41915-7C96-47C4-940C-D60F46161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2E5A7-035F-4B14-9170-094A7636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F0919-39CB-4CF6-9412-23A645CBB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4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D235-E012-4DA2-A129-E6F065E9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51CD7-25CE-453E-9C71-DD7C99407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2D5EA-99C2-4A48-8717-65F953399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FFA38-996D-4089-A258-AD3D96B3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78F25-2B71-459C-AAE9-92CB0CDD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216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98A9-CE59-48A6-8415-FB18E5E5A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E1339-8EF1-4740-A88D-45575F5985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61ECC-CF9E-43D5-B15A-C5400EC67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4FF79-5716-4A63-A10C-FDBA408E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ACD5C-313A-4DCD-9C60-61260F27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B13C2-C4E3-4AA3-BCAE-B7B17A210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028E2-924A-45C9-9ED1-6BFB22E30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05CA7-090A-48A4-A3A3-5AEFC10DB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A7E7-A8AC-4315-9BC7-032719AC8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D3138-2242-4054-AC41-5FADF7437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EB2ED5-4B22-4AD0-BE95-966CFD82F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924DC4-B865-4CF8-9FD4-AEB79735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ECA318-3646-45CF-88D0-8D81896D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3599E-E6CA-464B-B285-521163B55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20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957C-FCB3-475F-9703-1F39A494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1C34A-8BD9-432A-8D0B-6D9A50B44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1E82F-DC44-4002-ACE7-9D89B6C7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6FF3D-091B-42D4-AB54-A7FC4DAB5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78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49222-DC08-4FDD-9BD6-21E2FEB8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EAEA0-1783-4CF6-BD44-D440E65B4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73AA9D-9A8C-4018-8372-AC457C3D2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3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3DEC7-0CD2-49F5-8DD3-528DB9DA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833F1-007B-455D-B572-BC27F9EB3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D6299-3273-45F5-9F75-80E73624E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90546E-5C84-4739-9A8B-5687BD42D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F1ACB-67C2-453A-9A47-89434711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C6DB21-3966-4DDC-B023-6F7057F3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154B2-DD4C-4EA0-8B9C-5079C13C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1F0986-A60F-49F9-9D7E-44DA178A9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6CC3DE-F523-480E-8981-97913D587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7E98A-D37B-46B8-96E7-638853F53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ECF7-45BF-4B23-8049-C18228C0E5C0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365F1-BAAB-4471-98B3-23822D073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2D23F-E90D-4E50-BBB0-7F0F6309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17B5BC-85EF-4EEA-8259-8178EB5A65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7A9359-3EA8-42F4-8A3A-5572905AE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FD2FC-3792-49E6-95F9-4D5DE5207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D243-CBFF-4635-8729-366788F310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616440" y="6344928"/>
            <a:ext cx="1737360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Prevent &amp; Channel 2025</a:t>
            </a:r>
          </a:p>
        </p:txBody>
      </p:sp>
      <p:pic>
        <p:nvPicPr>
          <p:cNvPr id="7" name="Picture 6" descr="cid:image006.png@01DA59A5.FE053140">
            <a:extLst>
              <a:ext uri="{FF2B5EF4-FFF2-40B4-BE49-F238E27FC236}">
                <a16:creationId xmlns:a16="http://schemas.microsoft.com/office/drawing/2014/main" id="{3B3FA0E7-CFB3-4611-9539-FCD1E76C41F7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044" y="5759927"/>
            <a:ext cx="1737360" cy="1013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24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counter-terrorism-strategy-contest-2018" TargetMode="External"/><Relationship Id="rId2" Type="http://schemas.openxmlformats.org/officeDocument/2006/relationships/hyperlink" Target="https://www.legislation.gov.uk/ukpga/2015/6/contents/enac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prevent-duty-toolkit-for-local-authorities-and-partner-agencies" TargetMode="External"/><Relationship Id="rId5" Type="http://schemas.openxmlformats.org/officeDocument/2006/relationships/hyperlink" Target="https://www.gov.uk/government/publications/prevent-duty-guidance/revised-prevent-duty-guidance-for-england-and-wales" TargetMode="External"/><Relationship Id="rId4" Type="http://schemas.openxmlformats.org/officeDocument/2006/relationships/hyperlink" Target="https://www.gov.uk/government/publications/channel-and-prevent-multi-agency-panel-pmap-guidance/channel-duty-guidance-protecting-people-susceptible-to-radicalisation-accessible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afeguardingpartnership.swindon.gov.uk/info/15/for_professionals/47/prevent" TargetMode="External"/><Relationship Id="rId2" Type="http://schemas.openxmlformats.org/officeDocument/2006/relationships/hyperlink" Target="https://www.gov.uk/government/publications/the-prevent-duty-safeguarding-learners-vulnerable-to-radicalis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uidance/get-help-if-youre-worried-about-someone-being-radicalised" TargetMode="External"/><Relationship Id="rId5" Type="http://schemas.openxmlformats.org/officeDocument/2006/relationships/hyperlink" Target="https://safeguardingpartnership.swindon.gov.uk/info/20/community_safety/101/hate_crime" TargetMode="External"/><Relationship Id="rId4" Type="http://schemas.openxmlformats.org/officeDocument/2006/relationships/hyperlink" Target="https://www.gov.uk/government/publications/promoting-fundamental-british-values-through-smsc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tc2eaRY32s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windonPrevent@swindon.gov.uk" TargetMode="External"/><Relationship Id="rId2" Type="http://schemas.openxmlformats.org/officeDocument/2006/relationships/hyperlink" Target="mailto:PreventReferrals@wiltshire.police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riverview/relatedvideo?&amp;q=working+together+prevent+duty&amp;qpvt=working+together+prevent+duty&amp;mid=6D080BD97F0E4F9D4D926D080BD97F0E4F9D4D92&amp;mmscn=mtsc&amp;aps=52&amp;FORM=VRDGAR" TargetMode="External"/><Relationship Id="rId7" Type="http://schemas.openxmlformats.org/officeDocument/2006/relationships/hyperlink" Target="https://www.saferswindon.org.uk/community-safety-partnership-structure/prevent/" TargetMode="External"/><Relationship Id="rId2" Type="http://schemas.openxmlformats.org/officeDocument/2006/relationships/hyperlink" Target="https://www.swindon.gov.uk/info/20251/community_safety/1370/radicalisation_and_extremis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tearly.uk/" TargetMode="External"/><Relationship Id="rId5" Type="http://schemas.openxmlformats.org/officeDocument/2006/relationships/hyperlink" Target="https://www.educateagainsthate.com/" TargetMode="External"/><Relationship Id="rId4" Type="http://schemas.openxmlformats.org/officeDocument/2006/relationships/hyperlink" Target="https://act.campaign.gov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pport-people-susceptible-to-radicalisation.service.gov.uk/portal#referrals-course" TargetMode="External"/><Relationship Id="rId2" Type="http://schemas.openxmlformats.org/officeDocument/2006/relationships/hyperlink" Target="https://www.support-people-susceptible-to-radicalisation.service.gov.uk/portal#awareness-cours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upport-people-susceptible-to-radicalisation.service.gov.uk/portal#refresher-awareness-course" TargetMode="External"/><Relationship Id="rId4" Type="http://schemas.openxmlformats.org/officeDocument/2006/relationships/hyperlink" Target="https://www.support-people-susceptible-to-radicalisation.service.gov.uk/portal#channel-or-prevent-multi-agency-panel-pmap-cour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DBD2C63-376A-4042-92AC-16BA6F8518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Prevent and Channel Overview</a:t>
            </a:r>
            <a:br>
              <a:rPr lang="en-GB" dirty="0"/>
            </a:b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8B1A7E3-7874-4015-A554-2DC1CA5F8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February 2025</a:t>
            </a:r>
          </a:p>
        </p:txBody>
      </p:sp>
    </p:spTree>
    <p:extLst>
      <p:ext uri="{BB962C8B-B14F-4D97-AF65-F5344CB8AC3E}">
        <p14:creationId xmlns:p14="http://schemas.microsoft.com/office/powerpoint/2010/main" val="2590418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69209-28ED-41B4-9A5F-D3BC4E68D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b="1" dirty="0"/>
              <a:t>Useful Links and Guides: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DC6A0C-D483-40E2-8063-6354A2D52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421"/>
            <a:ext cx="10515600" cy="472754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b="1" u="sng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Counter-Terrorism and Security Act 2015</a:t>
            </a:r>
            <a:r>
              <a:rPr lang="en-GB" b="1" u="sng" dirty="0">
                <a:solidFill>
                  <a:schemeClr val="tx2"/>
                </a:solidFill>
              </a:rPr>
              <a:t> </a:t>
            </a:r>
            <a:r>
              <a:rPr lang="en-GB" b="1" u="sng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(legislation.gov.uk)</a:t>
            </a:r>
            <a:endParaRPr lang="en-GB" b="1" u="sng" dirty="0">
              <a:solidFill>
                <a:schemeClr val="tx2"/>
              </a:solidFill>
            </a:endParaRPr>
          </a:p>
          <a:p>
            <a:pPr lvl="0"/>
            <a:endParaRPr lang="en-GB" b="1" dirty="0">
              <a:solidFill>
                <a:schemeClr val="tx2"/>
              </a:solidFill>
            </a:endParaRPr>
          </a:p>
          <a:p>
            <a:pPr lvl="0"/>
            <a:r>
              <a:rPr lang="en-GB" b="1" u="sng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Counter-terrorism strategy (CONTEST) 2018 - GOV.UK</a:t>
            </a:r>
            <a:r>
              <a:rPr lang="en-GB" b="1" u="sng" dirty="0">
                <a:solidFill>
                  <a:schemeClr val="tx2"/>
                </a:solidFill>
              </a:rPr>
              <a:t> </a:t>
            </a:r>
            <a:r>
              <a:rPr lang="en-GB" b="1" u="sng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(www.gov.uk)</a:t>
            </a:r>
            <a:endParaRPr lang="en-GB" b="1" u="sng" dirty="0">
              <a:solidFill>
                <a:schemeClr val="tx2"/>
              </a:solidFill>
            </a:endParaRPr>
          </a:p>
          <a:p>
            <a:pPr lvl="0"/>
            <a:endParaRPr lang="en-GB" b="1" u="sng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Channel duty guidance: protecting people susceptible to radicalisation (accessible) - GOV.UK</a:t>
            </a:r>
            <a:endParaRPr lang="en-GB" b="1" dirty="0">
              <a:solidFill>
                <a:schemeClr val="tx2"/>
              </a:solidFill>
            </a:endParaRPr>
          </a:p>
          <a:p>
            <a:endParaRPr lang="en-GB" b="1" dirty="0">
              <a:solidFill>
                <a:schemeClr val="tx2"/>
              </a:solidFill>
            </a:endParaRPr>
          </a:p>
          <a:p>
            <a:pPr lvl="0"/>
            <a:r>
              <a:rPr lang="en-GB" b="1" u="sng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Revised Prevent duty guidance: for England and Wales -</a:t>
            </a:r>
            <a:r>
              <a:rPr lang="en-GB" b="1" u="sng" dirty="0">
                <a:solidFill>
                  <a:schemeClr val="tx2"/>
                </a:solidFill>
              </a:rPr>
              <a:t> </a:t>
            </a:r>
            <a:r>
              <a:rPr lang="en-GB" b="1" u="sng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GOV.UK (www.gov.uk)</a:t>
            </a:r>
            <a:endParaRPr lang="en-GB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b="1" dirty="0">
              <a:solidFill>
                <a:schemeClr val="tx2"/>
              </a:solidFill>
            </a:endParaRPr>
          </a:p>
          <a:p>
            <a:pPr lvl="0"/>
            <a:r>
              <a:rPr lang="en-GB" b="1" u="sng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 duty toolkit for local authorities and partner</a:t>
            </a:r>
            <a:r>
              <a:rPr lang="en-GB" b="1" u="sng" dirty="0">
                <a:solidFill>
                  <a:schemeClr val="tx2"/>
                </a:solidFill>
              </a:rPr>
              <a:t> </a:t>
            </a:r>
            <a:r>
              <a:rPr lang="en-GB" b="1" u="sng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agencies - GOV.UK (www.gov.uk)</a:t>
            </a:r>
            <a:endParaRPr lang="en-GB" b="1" dirty="0">
              <a:solidFill>
                <a:schemeClr val="tx2"/>
              </a:solidFill>
            </a:endParaRPr>
          </a:p>
          <a:p>
            <a:pPr lvl="0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95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270D-3C34-4BFE-8DF8-A43EB105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Useful Links and Guides: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07B5-7D8D-40AD-A521-EB20BA0A3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Prevent duty: safeguarding learners vulnerable to radicalisation - GOV.UK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 - Swindon Safeguarding Partnership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Promoting fundamental British values through SMSC - GOV.UK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Hate crime - Swindon Safeguarding Partnership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Get help for radicalisation concerns - GOV.UK</a:t>
            </a:r>
            <a:endParaRPr lang="en-GB" b="1" dirty="0">
              <a:solidFill>
                <a:schemeClr val="tx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71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98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D0D21-DF88-4377-BE0D-F5E2412C36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387" y="207962"/>
            <a:ext cx="10992255" cy="156247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4400" b="1" dirty="0"/>
              <a:t>National Counter Terrorism Strategy </a:t>
            </a:r>
            <a:br>
              <a:rPr lang="en-GB" sz="4400" b="1" dirty="0"/>
            </a:br>
            <a:r>
              <a:rPr lang="en-GB" sz="4900" b="1" dirty="0"/>
              <a:t>CONTEST</a:t>
            </a: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FBAB1B7-3408-4699-8F80-D926006B4A41}"/>
              </a:ext>
            </a:extLst>
          </p:cNvPr>
          <p:cNvSpPr/>
          <p:nvPr/>
        </p:nvSpPr>
        <p:spPr>
          <a:xfrm>
            <a:off x="4097096" y="1991102"/>
            <a:ext cx="3725693" cy="914400"/>
          </a:xfrm>
          <a:prstGeom prst="roundRect">
            <a:avLst/>
          </a:prstGeom>
        </p:spPr>
        <p:style>
          <a:lnRef idx="2">
            <a:schemeClr val="dk1"/>
          </a:lnRef>
          <a:fillRef idx="1001">
            <a:schemeClr val="lt2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accent1"/>
                </a:solidFill>
              </a:rPr>
              <a:t>Prepare</a:t>
            </a:r>
            <a:r>
              <a:rPr lang="en-GB" b="1" dirty="0"/>
              <a:t> – Mitigate the impact of a terrorist incident if it occurs</a:t>
            </a:r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C7962587-6DB3-4E85-9E90-2019AE315157}"/>
              </a:ext>
            </a:extLst>
          </p:cNvPr>
          <p:cNvSpPr/>
          <p:nvPr/>
        </p:nvSpPr>
        <p:spPr>
          <a:xfrm>
            <a:off x="221369" y="1892729"/>
            <a:ext cx="1986809" cy="3924412"/>
          </a:xfrm>
          <a:prstGeom prst="curvedRightArrow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Arrow: Curved Left 12">
            <a:extLst>
              <a:ext uri="{FF2B5EF4-FFF2-40B4-BE49-F238E27FC236}">
                <a16:creationId xmlns:a16="http://schemas.microsoft.com/office/drawing/2014/main" id="{577A6F86-74C1-4B11-85BE-4A25BE753937}"/>
              </a:ext>
            </a:extLst>
          </p:cNvPr>
          <p:cNvSpPr/>
          <p:nvPr/>
        </p:nvSpPr>
        <p:spPr>
          <a:xfrm>
            <a:off x="10068127" y="1892728"/>
            <a:ext cx="1624519" cy="40703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37AC759-720A-498F-9FEC-E406CE000841}"/>
              </a:ext>
            </a:extLst>
          </p:cNvPr>
          <p:cNvSpPr/>
          <p:nvPr/>
        </p:nvSpPr>
        <p:spPr>
          <a:xfrm>
            <a:off x="7082612" y="3126170"/>
            <a:ext cx="3725693" cy="121804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accent1"/>
                </a:solidFill>
              </a:rPr>
              <a:t>Protect</a:t>
            </a:r>
            <a:r>
              <a:rPr lang="en-GB" b="1" dirty="0">
                <a:solidFill>
                  <a:schemeClr val="tx1"/>
                </a:solidFill>
              </a:rPr>
              <a:t> – Strengthen our protection against a terrorist attack in the UK or overseas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EB49D1C-EFBD-4739-B2DD-05A70715937C}"/>
              </a:ext>
            </a:extLst>
          </p:cNvPr>
          <p:cNvSpPr/>
          <p:nvPr/>
        </p:nvSpPr>
        <p:spPr>
          <a:xfrm>
            <a:off x="3900792" y="4565954"/>
            <a:ext cx="4153710" cy="1066361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accent1"/>
                </a:solidFill>
              </a:rPr>
              <a:t>Pursue </a:t>
            </a:r>
            <a:r>
              <a:rPr lang="en-GB" b="1" dirty="0">
                <a:solidFill>
                  <a:schemeClr val="tx1"/>
                </a:solidFill>
              </a:rPr>
              <a:t>– Stopping terrorist attacks happening in the UK and overseas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6D5FACE-3BFE-426B-9BAC-3C5DE81B6D74}"/>
              </a:ext>
            </a:extLst>
          </p:cNvPr>
          <p:cNvSpPr/>
          <p:nvPr/>
        </p:nvSpPr>
        <p:spPr>
          <a:xfrm>
            <a:off x="1099226" y="3126169"/>
            <a:ext cx="3832697" cy="1218039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accent1"/>
                </a:solidFill>
              </a:rPr>
              <a:t>Prevent</a:t>
            </a:r>
            <a:r>
              <a:rPr lang="en-GB" b="1" dirty="0">
                <a:solidFill>
                  <a:schemeClr val="tx1"/>
                </a:solidFill>
              </a:rPr>
              <a:t> – Safeguarding people from becoming terrorist or supporting terrorism</a:t>
            </a:r>
          </a:p>
        </p:txBody>
      </p:sp>
    </p:spTree>
    <p:extLst>
      <p:ext uri="{BB962C8B-B14F-4D97-AF65-F5344CB8AC3E}">
        <p14:creationId xmlns:p14="http://schemas.microsoft.com/office/powerpoint/2010/main" val="165702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CAF17-02D7-41AB-9A5E-78FC8A9EE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Prevent?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A36055-01EB-4BA5-BF34-9CC335DE2A60}"/>
              </a:ext>
            </a:extLst>
          </p:cNvPr>
          <p:cNvSpPr/>
          <p:nvPr/>
        </p:nvSpPr>
        <p:spPr>
          <a:xfrm>
            <a:off x="933855" y="1534988"/>
            <a:ext cx="10350230" cy="4800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0" marR="762000">
              <a:lnSpc>
                <a:spcPct val="107000"/>
              </a:lnSpc>
              <a:spcAft>
                <a:spcPts val="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Prevent Duty in the Counter-Terrorism and Security Act 2015 seeks to safeguard and support those vulnerable to radicalisation.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765"/>
              </a:lnSpc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0">
              <a:spcAft>
                <a:spcPts val="0"/>
              </a:spcAft>
            </a:pPr>
            <a:r>
              <a:rPr lang="en-GB" sz="2400" dirty="0">
                <a:solidFill>
                  <a:srgbClr val="0A0C0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Prevent strategy has three objectives: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025"/>
              </a:lnSpc>
              <a:spcAft>
                <a:spcPts val="0"/>
              </a:spcAft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400" algn="l"/>
              </a:tabLst>
            </a:pPr>
            <a:r>
              <a:rPr lang="en-GB" sz="2400" dirty="0">
                <a:solidFill>
                  <a:srgbClr val="0A0C0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Respond to the ideological challenge of terrorism and the threat we face from those who promote it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469900" lvl="0" indent="-342900">
              <a:lnSpc>
                <a:spcPct val="9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400" algn="l"/>
              </a:tabLst>
            </a:pPr>
            <a:r>
              <a:rPr lang="en-GB" sz="2400" dirty="0">
                <a:solidFill>
                  <a:srgbClr val="0A0C0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Prevent people from being drawn into terrorism and ensure that they are given appropriate advice and support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ts val="15"/>
              </a:lnSpc>
              <a:spcAft>
                <a:spcPts val="0"/>
              </a:spcAft>
            </a:pPr>
            <a:r>
              <a:rPr lang="en-GB" sz="2400" dirty="0">
                <a:solidFill>
                  <a:srgbClr val="0A0C0C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400" algn="l"/>
              </a:tabLst>
            </a:pPr>
            <a:r>
              <a:rPr lang="en-GB" sz="2400" dirty="0">
                <a:solidFill>
                  <a:srgbClr val="0A0C0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 with sectors and institutions where there are risks of radicalisation that we need to address.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400" algn="l"/>
              </a:tabLst>
            </a:pPr>
            <a:endParaRPr lang="en-GB" sz="2400" dirty="0">
              <a:solidFill>
                <a:srgbClr val="0A0C0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06400" algn="l"/>
              </a:tabLst>
            </a:pPr>
            <a:r>
              <a:rPr lang="en-GB" sz="2400" b="1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Prevent: An Introduction</a:t>
            </a:r>
            <a:endParaRPr lang="en-GB" sz="2400" b="1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0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BF38-5886-446C-8104-9290C191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Channel?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5DE6-9706-43D5-8375-ED1D47253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20" y="1874263"/>
            <a:ext cx="10515600" cy="4351338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Multi-agency panel of relevant professionals that:</a:t>
            </a:r>
          </a:p>
          <a:p>
            <a:pPr lvl="0"/>
            <a:r>
              <a:rPr lang="en-GB" sz="2400" dirty="0"/>
              <a:t>Assesses engagement, capability and intent</a:t>
            </a:r>
          </a:p>
          <a:p>
            <a:pPr lvl="0"/>
            <a:r>
              <a:rPr lang="en-GB" sz="2400" dirty="0"/>
              <a:t>Provides support to people identified as vulnerable to radicalisation</a:t>
            </a:r>
          </a:p>
          <a:p>
            <a:pPr lvl="0"/>
            <a:r>
              <a:rPr lang="en-GB" sz="2400" dirty="0"/>
              <a:t>Tailors support to the individuals needs.</a:t>
            </a:r>
          </a:p>
          <a:p>
            <a:pPr marL="0" indent="0">
              <a:buNone/>
            </a:pPr>
            <a:r>
              <a:rPr lang="en-GB" sz="2400" dirty="0"/>
              <a:t> </a:t>
            </a:r>
          </a:p>
          <a:p>
            <a:pPr marL="0" indent="0">
              <a:buNone/>
            </a:pPr>
            <a:r>
              <a:rPr lang="en-GB" sz="2400" b="1" dirty="0"/>
              <a:t>Key Points</a:t>
            </a:r>
            <a:endParaRPr lang="en-GB" sz="2400" dirty="0"/>
          </a:p>
          <a:p>
            <a:pPr lvl="0"/>
            <a:r>
              <a:rPr lang="en-GB" sz="2400" dirty="0"/>
              <a:t>It requires consent to engage with interventions</a:t>
            </a:r>
          </a:p>
          <a:p>
            <a:pPr lvl="0"/>
            <a:r>
              <a:rPr lang="en-GB" sz="2400" dirty="0"/>
              <a:t>It is confidential</a:t>
            </a:r>
          </a:p>
          <a:p>
            <a:pPr lvl="0"/>
            <a:r>
              <a:rPr lang="en-GB" sz="2400" dirty="0"/>
              <a:t>It does not criminalise people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540CAAD-C634-4B5C-AFD8-B2D2581D5348}"/>
              </a:ext>
            </a:extLst>
          </p:cNvPr>
          <p:cNvSpPr/>
          <p:nvPr/>
        </p:nvSpPr>
        <p:spPr>
          <a:xfrm>
            <a:off x="10896600" y="4149363"/>
            <a:ext cx="914400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C8427C0-EF78-4240-BB7D-37758F57AB77}"/>
              </a:ext>
            </a:extLst>
          </p:cNvPr>
          <p:cNvSpPr/>
          <p:nvPr/>
        </p:nvSpPr>
        <p:spPr>
          <a:xfrm>
            <a:off x="10209320" y="5578475"/>
            <a:ext cx="914400" cy="914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F99275-3E5D-440F-A061-B0B269679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290" y="3245763"/>
            <a:ext cx="8784450" cy="36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06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C3C0A-F05B-4610-811C-FB8468070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Prevent Referral Process?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A8199FE-F132-43E4-B056-1B8F829FD2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9195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3880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BF8E1-7A58-4567-981A-9B987D2C5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941996" cy="102593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How might I identify susceptibility to signs of radicalisation?</a:t>
            </a:r>
            <a:br>
              <a:rPr lang="en-GB" b="1" dirty="0"/>
            </a:br>
            <a:endParaRPr lang="en-GB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660842-CB4A-4371-B137-071FD284C1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121773"/>
              </p:ext>
            </p:extLst>
          </p:nvPr>
        </p:nvGraphicFramePr>
        <p:xfrm>
          <a:off x="4179650" y="1486408"/>
          <a:ext cx="7600546" cy="4511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781089">
                  <a:extLst>
                    <a:ext uri="{9D8B030D-6E8A-4147-A177-3AD203B41FA5}">
                      <a16:colId xmlns:a16="http://schemas.microsoft.com/office/drawing/2014/main" val="1427141868"/>
                    </a:ext>
                  </a:extLst>
                </a:gridCol>
                <a:gridCol w="3819457">
                  <a:extLst>
                    <a:ext uri="{9D8B030D-6E8A-4147-A177-3AD203B41FA5}">
                      <a16:colId xmlns:a16="http://schemas.microsoft.com/office/drawing/2014/main" val="3122228646"/>
                    </a:ext>
                  </a:extLst>
                </a:gridCol>
              </a:tblGrid>
              <a:tr h="6977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Possession of extreme materials or symbols e.g. swastikas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“Them” and “Us” thinking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449398"/>
                  </a:ext>
                </a:extLst>
              </a:tr>
              <a:tr h="6977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Change in language to include racist, offensive words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Isolation from family – friendship group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557040"/>
                  </a:ext>
                </a:extLst>
              </a:tr>
              <a:tr h="100107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Talking about / planning violent action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Watching, sharing, or creating films online linked to religious, political, or racial hate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159437"/>
                  </a:ext>
                </a:extLst>
              </a:tr>
              <a:tr h="6977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Feelings of grievance or injustice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Being at a transitional time of life or personal crisis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842056"/>
                  </a:ext>
                </a:extLst>
              </a:tr>
              <a:tr h="6977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Need for identity, status or a sense of belonging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Family or friends holding or being involved with extremist ideas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440275"/>
                  </a:ext>
                </a:extLst>
              </a:tr>
              <a:tr h="69771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Desire for political, social or moral change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Being influenced or controlled by a group</a:t>
                      </a:r>
                      <a:endParaRPr lang="en-GB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4924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8D91D18-BF39-44BC-85EE-B3E7DF50C5BF}"/>
              </a:ext>
            </a:extLst>
          </p:cNvPr>
          <p:cNvSpPr txBox="1"/>
          <p:nvPr/>
        </p:nvSpPr>
        <p:spPr>
          <a:xfrm>
            <a:off x="466926" y="1556426"/>
            <a:ext cx="346304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Key Points: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There is </a:t>
            </a:r>
            <a:r>
              <a:rPr lang="en-GB" sz="2200" b="1" dirty="0"/>
              <a:t>NOT </a:t>
            </a:r>
            <a:r>
              <a:rPr lang="en-GB" sz="2200" dirty="0"/>
              <a:t>a single profile of radicalisation.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It is unlikely to be just one factor but a combination, understanding context is part of the Channel process in assessing level of risk.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/>
              <a:t>Radicalisation can occur regardless of age, gender, lifestyle, beliefs or religion.</a:t>
            </a:r>
          </a:p>
        </p:txBody>
      </p:sp>
    </p:spTree>
    <p:extLst>
      <p:ext uri="{BB962C8B-B14F-4D97-AF65-F5344CB8AC3E}">
        <p14:creationId xmlns:p14="http://schemas.microsoft.com/office/powerpoint/2010/main" val="281268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D8D25-2215-4127-8776-353DD97C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84770-9BDE-4555-9BEB-3B1C17CF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471" y="1825625"/>
            <a:ext cx="11614827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9600" dirty="0">
                <a:latin typeface="+mn-lt"/>
              </a:rPr>
              <a:t>If you would like to seek advice:</a:t>
            </a:r>
          </a:p>
          <a:p>
            <a:pPr lvl="0"/>
            <a:r>
              <a:rPr lang="en-GB" sz="9600" dirty="0">
                <a:latin typeface="+mn-lt"/>
              </a:rPr>
              <a:t>Contact the Prevent team at </a:t>
            </a:r>
            <a:r>
              <a:rPr lang="en-GB" sz="9600" dirty="0">
                <a:solidFill>
                  <a:schemeClr val="tx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PreventReferrals@wiltshire.police.uk </a:t>
            </a:r>
            <a:r>
              <a:rPr lang="en-GB" sz="9600" dirty="0">
                <a:latin typeface="+mn-lt"/>
              </a:rPr>
              <a:t>or </a:t>
            </a:r>
            <a:r>
              <a:rPr lang="en-GB" sz="9600" b="1" dirty="0">
                <a:latin typeface="+mn-lt"/>
              </a:rPr>
              <a:t>01278 647466</a:t>
            </a:r>
            <a:endParaRPr lang="en-GB" sz="9600" dirty="0">
              <a:latin typeface="+mn-lt"/>
            </a:endParaRPr>
          </a:p>
          <a:p>
            <a:pPr lvl="0"/>
            <a:r>
              <a:rPr lang="en-GB" sz="9600" dirty="0">
                <a:latin typeface="+mn-lt"/>
              </a:rPr>
              <a:t>Call </a:t>
            </a:r>
            <a:r>
              <a:rPr lang="en-GB" sz="9600" b="1" dirty="0">
                <a:latin typeface="+mn-lt"/>
              </a:rPr>
              <a:t>101</a:t>
            </a:r>
            <a:endParaRPr lang="en-GB" sz="9600" dirty="0">
              <a:latin typeface="+mn-lt"/>
            </a:endParaRPr>
          </a:p>
          <a:p>
            <a:pPr lvl="0"/>
            <a:r>
              <a:rPr lang="en-GB" sz="9600" dirty="0">
                <a:latin typeface="+mn-lt"/>
              </a:rPr>
              <a:t>Call the national Prevent advice line on 0800 011 3764 (open 9.00am – 5.00pm everyday)</a:t>
            </a:r>
          </a:p>
          <a:p>
            <a:r>
              <a:rPr lang="en-GB" sz="9600" dirty="0">
                <a:latin typeface="+mn-lt"/>
              </a:rPr>
              <a:t>To make a referral please email the Prevent team at: </a:t>
            </a:r>
            <a:r>
              <a:rPr lang="en-GB" sz="9600" dirty="0">
                <a:solidFill>
                  <a:schemeClr val="tx2"/>
                </a:solidFill>
                <a:latin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PreventReferrals@wiltshire.police.uk</a:t>
            </a:r>
            <a:endParaRPr lang="en-GB" sz="9600" dirty="0">
              <a:solidFill>
                <a:schemeClr val="tx2"/>
              </a:solidFill>
              <a:latin typeface="+mn-lt"/>
            </a:endParaRPr>
          </a:p>
          <a:p>
            <a:endParaRPr lang="en-GB" sz="9600" dirty="0">
              <a:latin typeface="+mn-lt"/>
            </a:endParaRPr>
          </a:p>
          <a:p>
            <a:pPr marL="0" indent="0">
              <a:buNone/>
            </a:pPr>
            <a:r>
              <a:rPr lang="en-GB" sz="9600" dirty="0">
                <a:latin typeface="+mn-lt"/>
              </a:rPr>
              <a:t> </a:t>
            </a:r>
          </a:p>
          <a:p>
            <a:r>
              <a:rPr lang="en-GB" sz="9600" dirty="0">
                <a:latin typeface="+mn-lt"/>
              </a:rPr>
              <a:t>If you would require further advice please contact:  </a:t>
            </a:r>
            <a:r>
              <a:rPr lang="en-GB" sz="9600" dirty="0">
                <a:solidFill>
                  <a:schemeClr val="tx2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SwindonPrevent@swindon.gov.uk</a:t>
            </a:r>
            <a:endParaRPr lang="en-GB" sz="9600" dirty="0">
              <a:solidFill>
                <a:schemeClr val="tx2"/>
              </a:solidFill>
              <a:latin typeface="+mn-lt"/>
            </a:endParaRPr>
          </a:p>
          <a:p>
            <a:endParaRPr lang="en-GB" sz="9600" dirty="0">
              <a:latin typeface="+mn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69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B377A-18B9-4021-9C5E-1A9F3CFC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Useful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27D16-9277-4700-9B47-705CAAC4F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Radicalisation and extremism | Swindon Borough Council</a:t>
            </a:r>
            <a:endParaRPr lang="en-GB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Bing Videos</a:t>
            </a:r>
            <a:endParaRPr lang="en-GB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Trust Your Instincts and Report | Action Counters Terrorism</a:t>
            </a:r>
            <a:endParaRPr lang="en-GB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Educate Against Hate - Prevent Radicalisation &amp; Extremism</a:t>
            </a:r>
            <a:endParaRPr lang="en-GB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 Early | Prevent radicalisation</a:t>
            </a:r>
            <a:endParaRPr lang="en-GB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GB" b="1" dirty="0">
                <a:solidFill>
                  <a:schemeClr val="tx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Prevent | Swindon Community Safety Partnership</a:t>
            </a:r>
            <a:endParaRPr lang="en-GB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5BCF-3EB1-4E0E-97A6-4F9C25335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Online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5FB4B-EC76-48AB-8461-4CAB1E48E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Home Office E-Learning</a:t>
            </a:r>
          </a:p>
          <a:p>
            <a:pPr marL="0" indent="0" algn="just">
              <a:buNone/>
            </a:pPr>
            <a:r>
              <a:rPr lang="en-GB" dirty="0"/>
              <a:t>The government training courses are designed, and are appropriate for, staff working in sectors covered by the Prevent duty. </a:t>
            </a:r>
          </a:p>
          <a:p>
            <a:pPr marL="0" indent="0" algn="just">
              <a:buNone/>
            </a:pPr>
            <a:r>
              <a:rPr lang="en-GB" dirty="0"/>
              <a:t>These include education, health, local authorities, police and criminal justice agencies. </a:t>
            </a:r>
          </a:p>
          <a:p>
            <a:pPr marL="0" indent="0" algn="just">
              <a:buNone/>
            </a:pPr>
            <a:r>
              <a:rPr lang="en-GB" dirty="0"/>
              <a:t>Other sectors that are not covered may also complete this training. </a:t>
            </a:r>
          </a:p>
          <a:p>
            <a:pPr marL="0" indent="0">
              <a:buNone/>
            </a:pPr>
            <a:r>
              <a:rPr lang="en-GB" b="1" dirty="0"/>
              <a:t>List of courses</a:t>
            </a:r>
          </a:p>
          <a:p>
            <a:r>
              <a:rPr lang="en-GB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1 - Awareness course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2 - Referrals course</a:t>
            </a:r>
            <a:endParaRPr lang="en-GB" b="1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3 - Channel or Prevent Multi-Agency Panel (PMAP) course</a:t>
            </a:r>
            <a:endParaRPr lang="en-GB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b="1" dirty="0"/>
              <a:t>List of refresher courses</a:t>
            </a:r>
          </a:p>
          <a:p>
            <a:r>
              <a:rPr lang="en-GB" b="1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- Refresher awareness course</a:t>
            </a:r>
            <a:endParaRPr lang="en-GB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81395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0F0"/>
      </a:accent1>
      <a:accent2>
        <a:srgbClr val="FF0000"/>
      </a:accent2>
      <a:accent3>
        <a:srgbClr val="00B050"/>
      </a:accent3>
      <a:accent4>
        <a:srgbClr val="FE19FF"/>
      </a:accent4>
      <a:accent5>
        <a:srgbClr val="FFC000"/>
      </a:accent5>
      <a:accent6>
        <a:srgbClr val="FEB2FF"/>
      </a:accent6>
      <a:hlink>
        <a:srgbClr val="FEB2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Version xmlns="b7f336ec-8e78-434b-b427-21fcecaa0ab0" xsi:nil="true"/>
    <_Flow_SignoffStatus xmlns="b7f336ec-8e78-434b-b427-21fcecaa0ab0" xsi:nil="true"/>
    <TaxCatchAll xmlns="2412a510-4c64-448d-9501-0e9bb7450609" xsi:nil="true"/>
    <lcf76f155ced4ddcb4097134ff3c332f0 xmlns="b7f336ec-8e78-434b-b427-21fcecaa0ab0" xsi:nil="true"/>
    <MigrationWizId xmlns="b7f336ec-8e78-434b-b427-21fcecaa0ab0" xsi:nil="true"/>
    <lcf76f155ced4ddcb4097134ff3c332f xmlns="b7f336ec-8e78-434b-b427-21fcecaa0ab0">
      <Terms xmlns="http://schemas.microsoft.com/office/infopath/2007/PartnerControls"/>
    </lcf76f155ced4ddcb4097134ff3c332f>
    <MigrationWizIdPermissions xmlns="b7f336ec-8e78-434b-b427-21fcecaa0ab0" xsi:nil="true"/>
    <_dlc_DocId xmlns="2412a510-4c64-448d-9501-0e9bb7450609">XVTAZUJVTSQM-307003130-1836842</_dlc_DocId>
    <_dlc_DocIdUrl xmlns="2412a510-4c64-448d-9501-0e9bb7450609">
      <Url>https://onetouchhealth.sharepoint.com/sites/TrixData/_layouts/15/DocIdRedir.aspx?ID=XVTAZUJVTSQM-307003130-1836842</Url>
      <Description>XVTAZUJVTSQM-307003130-1836842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58C8ED44F9E48BBE01A42F74DC71E" ma:contentTypeVersion="20" ma:contentTypeDescription="Create a new document." ma:contentTypeScope="" ma:versionID="c197ca11b7af7bda6dde04a97e850320">
  <xsd:schema xmlns:xsd="http://www.w3.org/2001/XMLSchema" xmlns:xs="http://www.w3.org/2001/XMLSchema" xmlns:p="http://schemas.microsoft.com/office/2006/metadata/properties" xmlns:ns2="2412a510-4c64-448d-9501-0e9bb7450609" xmlns:ns3="b7f336ec-8e78-434b-b427-21fcecaa0ab0" targetNamespace="http://schemas.microsoft.com/office/2006/metadata/properties" ma:root="true" ma:fieldsID="7efab510bcc779bb3d2fe4d3beb2139c" ns2:_="" ns3:_="">
    <xsd:import namespace="2412a510-4c64-448d-9501-0e9bb7450609"/>
    <xsd:import namespace="b7f336ec-8e78-434b-b427-21fcecaa0a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igrationWizId" minOccurs="0"/>
                <xsd:element ref="ns3:MigrationWizIdPermissions" minOccurs="0"/>
                <xsd:element ref="ns3:MigrationWizIdVersion" minOccurs="0"/>
                <xsd:element ref="ns3:lcf76f155ced4ddcb4097134ff3c332f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Location" minOccurs="0"/>
                <xsd:element ref="ns3:MediaServiceObjectDetectorVersions" minOccurs="0"/>
                <xsd:element ref="ns3:_Flow_SignoffStatu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2a510-4c64-448d-9501-0e9bb74506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1" nillable="true" ma:displayName="Taxonomy Catch All Column" ma:hidden="true" ma:list="{bbfd4978-5222-4f91-b1f8-69ee88ca9f91}" ma:internalName="TaxCatchAll" ma:showField="CatchAllData" ma:web="2412a510-4c64-448d-9501-0e9bb74506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336ec-8e78-434b-b427-21fcecaa0ab0" elementFormDefault="qualified">
    <xsd:import namespace="http://schemas.microsoft.com/office/2006/documentManagement/types"/>
    <xsd:import namespace="http://schemas.microsoft.com/office/infopath/2007/PartnerControls"/>
    <xsd:element name="MigrationWizId" ma:index="11" nillable="true" ma:displayName="MigrationWizId" ma:internalName="MigrationWizId">
      <xsd:simpleType>
        <xsd:restriction base="dms:Text"/>
      </xsd:simpleType>
    </xsd:element>
    <xsd:element name="MigrationWizIdPermissions" ma:index="12" nillable="true" ma:displayName="MigrationWizIdPermissions" ma:internalName="MigrationWizIdPermissions">
      <xsd:simpleType>
        <xsd:restriction base="dms:Text"/>
      </xsd:simpleType>
    </xsd:element>
    <xsd:element name="MigrationWizIdVersion" ma:index="13" nillable="true" ma:displayName="MigrationWizIdVersion" ma:internalName="MigrationWizIdVersion">
      <xsd:simpleType>
        <xsd:restriction base="dms:Text"/>
      </xsd:simpleType>
    </xsd:element>
    <xsd:element name="lcf76f155ced4ddcb4097134ff3c332f0" ma:index="14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5ed8af3-778a-4786-8df9-be30e22841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7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9" nillable="true" ma:displayName="Sign-off status" ma:internalName="Sign_x002d_off_x0020_status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737E9CD-02B0-4496-A24E-6D2B56C5888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82C472B-590F-4F35-8B85-D35F270FA9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9EFC6D-9662-4475-9A78-C73E0BBCE03E}"/>
</file>

<file path=customXml/itemProps4.xml><?xml version="1.0" encoding="utf-8"?>
<ds:datastoreItem xmlns:ds="http://schemas.openxmlformats.org/officeDocument/2006/customXml" ds:itemID="{3BA9D26D-84CF-4D57-BB6E-616D184A9FE8}"/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273</TotalTime>
  <Words>875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Prevent and Channel Overview </vt:lpstr>
      <vt:lpstr>National Counter Terrorism Strategy  CONTEST</vt:lpstr>
      <vt:lpstr>What is Prevent?</vt:lpstr>
      <vt:lpstr>What is Channel?</vt:lpstr>
      <vt:lpstr>Prevent Referral Process?</vt:lpstr>
      <vt:lpstr>How might I identify susceptibility to signs of radicalisation? </vt:lpstr>
      <vt:lpstr>Key Contact Details</vt:lpstr>
      <vt:lpstr>Useful Resources</vt:lpstr>
      <vt:lpstr>Online Training</vt:lpstr>
      <vt:lpstr>Useful Links and Guides:</vt:lpstr>
      <vt:lpstr>Useful Links and Guides: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Debbie Greenough</dc:creator>
  <cp:lastModifiedBy>Debbie Greenough</cp:lastModifiedBy>
  <cp:revision>27</cp:revision>
  <dcterms:created xsi:type="dcterms:W3CDTF">2025-02-17T10:32:45Z</dcterms:created>
  <dcterms:modified xsi:type="dcterms:W3CDTF">2025-03-03T15:20:41Z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0x0101004C158C8ED44F9E48BBE01A42F74DC71E</vt:lpwstr>
  </property>
  <property fmtid="{D5CDD505-2E9C-101B-9397-08002B2CF9AE}" pid="3" name="_dlc_DocIdItemGuid">
    <vt:lpwstr>20de00b5-2f97-4ed8-931c-ffaa736741e3</vt:lpwstr>
  </property>
</Properties>
</file>